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9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F3D5A-FA2C-477E-8757-40D5A17B27CE}" type="datetimeFigureOut">
              <a:rPr lang="tr-TR" smtClean="0"/>
              <a:t>26.09.2019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C0805-DDFC-4690-956F-B0B030491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0314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F3D5A-FA2C-477E-8757-40D5A17B27CE}" type="datetimeFigureOut">
              <a:rPr lang="tr-TR" smtClean="0"/>
              <a:t>26.09.2019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C0805-DDFC-4690-956F-B0B030491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3593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F3D5A-FA2C-477E-8757-40D5A17B27CE}" type="datetimeFigureOut">
              <a:rPr lang="tr-TR" smtClean="0"/>
              <a:t>26.09.2019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C0805-DDFC-4690-956F-B0B030491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1593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F3D5A-FA2C-477E-8757-40D5A17B27CE}" type="datetimeFigureOut">
              <a:rPr lang="tr-TR" smtClean="0"/>
              <a:t>26.09.2019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C0805-DDFC-4690-956F-B0B030491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9151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F3D5A-FA2C-477E-8757-40D5A17B27CE}" type="datetimeFigureOut">
              <a:rPr lang="tr-TR" smtClean="0"/>
              <a:t>26.09.2019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C0805-DDFC-4690-956F-B0B030491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6220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F3D5A-FA2C-477E-8757-40D5A17B27CE}" type="datetimeFigureOut">
              <a:rPr lang="tr-TR" smtClean="0"/>
              <a:t>26.09.2019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C0805-DDFC-4690-956F-B0B030491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7908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F3D5A-FA2C-477E-8757-40D5A17B27CE}" type="datetimeFigureOut">
              <a:rPr lang="tr-TR" smtClean="0"/>
              <a:t>26.09.2019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C0805-DDFC-4690-956F-B0B030491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3873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F3D5A-FA2C-477E-8757-40D5A17B27CE}" type="datetimeFigureOut">
              <a:rPr lang="tr-TR" smtClean="0"/>
              <a:t>26.09.2019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C0805-DDFC-4690-956F-B0B030491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8339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F3D5A-FA2C-477E-8757-40D5A17B27CE}" type="datetimeFigureOut">
              <a:rPr lang="tr-TR" smtClean="0"/>
              <a:t>26.09.2019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C0805-DDFC-4690-956F-B0B030491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5890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F3D5A-FA2C-477E-8757-40D5A17B27CE}" type="datetimeFigureOut">
              <a:rPr lang="tr-TR" smtClean="0"/>
              <a:t>26.09.2019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C0805-DDFC-4690-956F-B0B030491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0035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F3D5A-FA2C-477E-8757-40D5A17B27CE}" type="datetimeFigureOut">
              <a:rPr lang="tr-TR" smtClean="0"/>
              <a:t>26.09.2019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C0805-DDFC-4690-956F-B0B030491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8580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F3D5A-FA2C-477E-8757-40D5A17B27CE}" type="datetimeFigureOut">
              <a:rPr lang="tr-TR" smtClean="0"/>
              <a:t>26.09.2019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C0805-DDFC-4690-956F-B0B030491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2661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GALVANİK AKIM-FARADİK AKIM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986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Solüsyonlar elektrik yüklerine göre gerekli kutuplardan verilmelidir.</a:t>
            </a:r>
          </a:p>
          <a:p>
            <a:endParaRPr lang="tr-TR" dirty="0"/>
          </a:p>
          <a:p>
            <a:r>
              <a:rPr lang="tr-TR" dirty="0" smtClean="0"/>
              <a:t>Kullanılacak akım şiddeti 1 inç kare için 1-3 </a:t>
            </a:r>
            <a:r>
              <a:rPr lang="tr-TR" dirty="0" err="1" smtClean="0"/>
              <a:t>Ma</a:t>
            </a:r>
            <a:r>
              <a:rPr lang="tr-TR" dirty="0" smtClean="0"/>
              <a:t>, 1 cm2 </a:t>
            </a:r>
            <a:r>
              <a:rPr lang="tr-TR" dirty="0" smtClean="0"/>
              <a:t>için 0.16-0.48 </a:t>
            </a:r>
            <a:r>
              <a:rPr lang="tr-TR" dirty="0" err="1" smtClean="0"/>
              <a:t>mA</a:t>
            </a:r>
            <a:r>
              <a:rPr lang="tr-TR" dirty="0" smtClean="0"/>
              <a:t> </a:t>
            </a:r>
            <a:r>
              <a:rPr lang="tr-TR" dirty="0" smtClean="0"/>
              <a:t>olmalıdır</a:t>
            </a:r>
            <a:r>
              <a:rPr lang="tr-TR" dirty="0" smtClean="0"/>
              <a:t>. Yüzey büyüdükçe verilen akım şiddeti de artmalıdır.</a:t>
            </a:r>
          </a:p>
          <a:p>
            <a:endParaRPr lang="tr-TR" dirty="0"/>
          </a:p>
          <a:p>
            <a:r>
              <a:rPr lang="tr-TR" dirty="0" smtClean="0"/>
              <a:t>Ağrıyı azaltmak için pasif elektrot aktif elektrottan büyük olmalıdır.</a:t>
            </a:r>
          </a:p>
          <a:p>
            <a:endParaRPr lang="tr-TR" dirty="0"/>
          </a:p>
          <a:p>
            <a:r>
              <a:rPr lang="tr-TR" dirty="0" smtClean="0"/>
              <a:t>Tedaviden sonra elektrot yastıkları iyice temizlenmelidir.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93031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Elektrot ve elektrot yastıklarının tedavi edilecek bölgeye tam olarak değmeleri için bandaj yapılmalıdır.</a:t>
            </a:r>
          </a:p>
          <a:p>
            <a:endParaRPr lang="tr-TR" dirty="0"/>
          </a:p>
          <a:p>
            <a:r>
              <a:rPr lang="tr-TR" dirty="0" smtClean="0"/>
              <a:t>Akım şiddeti yavaş yavaş artırılıp azaltılmalıdır.</a:t>
            </a:r>
          </a:p>
          <a:p>
            <a:endParaRPr lang="tr-TR" dirty="0"/>
          </a:p>
          <a:p>
            <a:r>
              <a:rPr lang="tr-TR" dirty="0" smtClean="0"/>
              <a:t>Hastaya mutlaka rahat bir pozisyon verilmelidir.</a:t>
            </a:r>
          </a:p>
          <a:p>
            <a:endParaRPr lang="tr-TR" dirty="0"/>
          </a:p>
          <a:p>
            <a:r>
              <a:rPr lang="tr-TR" dirty="0" smtClean="0"/>
              <a:t>Tedavi süresi ortalama 20 dakikadır.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85876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Picture 4" descr="Y9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1" t="8749" r="3281" b="15749"/>
          <a:stretch>
            <a:fillRect/>
          </a:stretch>
        </p:blipFill>
        <p:spPr>
          <a:xfrm>
            <a:off x="838200" y="365125"/>
            <a:ext cx="10114722" cy="6174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637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Eksi Kutuptan Verilen İyonlar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İyot</a:t>
            </a:r>
          </a:p>
          <a:p>
            <a:endParaRPr lang="tr-TR" dirty="0" smtClean="0"/>
          </a:p>
          <a:p>
            <a:r>
              <a:rPr lang="tr-TR" dirty="0" smtClean="0"/>
              <a:t>Klor</a:t>
            </a:r>
          </a:p>
          <a:p>
            <a:endParaRPr lang="tr-TR" dirty="0" smtClean="0"/>
          </a:p>
          <a:p>
            <a:r>
              <a:rPr lang="tr-TR" dirty="0" smtClean="0"/>
              <a:t>Salisilat</a:t>
            </a:r>
          </a:p>
          <a:p>
            <a:endParaRPr lang="tr-TR" dirty="0" smtClean="0"/>
          </a:p>
          <a:p>
            <a:r>
              <a:rPr lang="tr-TR" dirty="0" err="1" smtClean="0"/>
              <a:t>Sitrat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Asetat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19752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Artı Kutuptan Verilen İyonlar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Çinko</a:t>
            </a:r>
          </a:p>
          <a:p>
            <a:r>
              <a:rPr lang="tr-TR" dirty="0" smtClean="0"/>
              <a:t>Bakır</a:t>
            </a:r>
          </a:p>
          <a:p>
            <a:r>
              <a:rPr lang="tr-TR" dirty="0" err="1" smtClean="0"/>
              <a:t>Hidrokortizon</a:t>
            </a:r>
            <a:endParaRPr lang="tr-TR" dirty="0" smtClean="0"/>
          </a:p>
          <a:p>
            <a:r>
              <a:rPr lang="tr-TR" dirty="0" smtClean="0"/>
              <a:t>Lityum</a:t>
            </a:r>
          </a:p>
          <a:p>
            <a:r>
              <a:rPr lang="tr-TR" dirty="0" err="1" smtClean="0"/>
              <a:t>Hyaluronidase</a:t>
            </a:r>
            <a:endParaRPr lang="tr-TR" dirty="0" smtClean="0"/>
          </a:p>
          <a:p>
            <a:r>
              <a:rPr lang="tr-TR" dirty="0" err="1" smtClean="0"/>
              <a:t>Ringer</a:t>
            </a:r>
            <a:r>
              <a:rPr lang="tr-TR" dirty="0" smtClean="0"/>
              <a:t> solüsyonu</a:t>
            </a:r>
          </a:p>
          <a:p>
            <a:r>
              <a:rPr lang="tr-TR" dirty="0" smtClean="0"/>
              <a:t>Magnezyum</a:t>
            </a:r>
          </a:p>
          <a:p>
            <a:r>
              <a:rPr lang="tr-TR" dirty="0" err="1" smtClean="0"/>
              <a:t>Prokayn</a:t>
            </a:r>
            <a:endParaRPr lang="tr-TR" dirty="0" smtClean="0"/>
          </a:p>
          <a:p>
            <a:r>
              <a:rPr lang="tr-TR" dirty="0" err="1" smtClean="0"/>
              <a:t>Histamin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Mekolil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02061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Tıbbi Galvanizm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/>
              <a:t>Anodal</a:t>
            </a:r>
            <a:r>
              <a:rPr lang="tr-TR" b="1" dirty="0" smtClean="0"/>
              <a:t> Galvanizm</a:t>
            </a:r>
          </a:p>
          <a:p>
            <a:pPr marL="0" indent="0">
              <a:buNone/>
            </a:pPr>
            <a:endParaRPr lang="tr-TR" b="1" dirty="0"/>
          </a:p>
          <a:p>
            <a:r>
              <a:rPr lang="tr-TR" b="1" dirty="0" err="1" smtClean="0"/>
              <a:t>Katodal</a:t>
            </a:r>
            <a:r>
              <a:rPr lang="tr-TR" b="1" dirty="0" smtClean="0"/>
              <a:t> Galvanizm</a:t>
            </a:r>
          </a:p>
          <a:p>
            <a:endParaRPr lang="tr-TR" b="1" dirty="0"/>
          </a:p>
          <a:p>
            <a:r>
              <a:rPr lang="tr-TR" b="1" dirty="0" smtClean="0"/>
              <a:t>Anot ve Katodun Karşılıklı Kullanılması</a:t>
            </a:r>
          </a:p>
          <a:p>
            <a:endParaRPr lang="tr-TR" b="1" dirty="0"/>
          </a:p>
          <a:p>
            <a:r>
              <a:rPr lang="tr-TR" b="1" dirty="0" smtClean="0"/>
              <a:t>Su İçi Uygulamaları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48540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Anodal</a:t>
            </a:r>
            <a:r>
              <a:rPr lang="tr-TR" b="1" dirty="0" smtClean="0"/>
              <a:t> Galvanizm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Akımın hastaya anottan uygulanmasıdır. Bunun için elektrot </a:t>
            </a:r>
            <a:r>
              <a:rPr lang="tr-TR" dirty="0" err="1" smtClean="0"/>
              <a:t>galvani</a:t>
            </a:r>
            <a:r>
              <a:rPr lang="tr-TR" dirty="0" smtClean="0"/>
              <a:t> aletinin (+) kutbuna(anot) bağlanarak tedavi bölgesine konur.</a:t>
            </a:r>
          </a:p>
          <a:p>
            <a:endParaRPr lang="tr-TR" dirty="0"/>
          </a:p>
          <a:p>
            <a:r>
              <a:rPr lang="tr-TR" dirty="0" smtClean="0"/>
              <a:t>Ondan daha büyük olan (-) elektrot (katot) da vücudun herhangi bir bölgesine yerleştirilir.</a:t>
            </a:r>
          </a:p>
          <a:p>
            <a:endParaRPr lang="tr-TR" dirty="0"/>
          </a:p>
          <a:p>
            <a:r>
              <a:rPr lang="tr-TR" dirty="0" smtClean="0"/>
              <a:t>Anot sinirlerin </a:t>
            </a:r>
            <a:r>
              <a:rPr lang="tr-TR" dirty="0" err="1" smtClean="0"/>
              <a:t>eksitabilitesini</a:t>
            </a:r>
            <a:r>
              <a:rPr lang="tr-TR" dirty="0" smtClean="0"/>
              <a:t> azalttığı için kas spazmını ve ağrıyı azaltır. Bu etkilerinden dolayı akut travmalarda, ayak bileği burkulmalarında, </a:t>
            </a:r>
            <a:r>
              <a:rPr lang="tr-TR" dirty="0" err="1" smtClean="0"/>
              <a:t>inflamasyonun</a:t>
            </a:r>
            <a:r>
              <a:rPr lang="tr-TR" dirty="0" smtClean="0"/>
              <a:t> akut evresinde, RA, </a:t>
            </a:r>
            <a:r>
              <a:rPr lang="tr-TR" dirty="0" err="1" smtClean="0"/>
              <a:t>tenosinovit</a:t>
            </a:r>
            <a:r>
              <a:rPr lang="tr-TR" dirty="0" smtClean="0"/>
              <a:t> ve ödem durumlarında (10 günden eski olmayan) kullanılır.</a:t>
            </a:r>
          </a:p>
          <a:p>
            <a:endParaRPr lang="tr-TR" dirty="0"/>
          </a:p>
          <a:p>
            <a:r>
              <a:rPr lang="tr-TR" dirty="0" smtClean="0"/>
              <a:t>Akım şiddeti 1 inç kare için 0.25-0.50 </a:t>
            </a:r>
            <a:r>
              <a:rPr lang="tr-TR" dirty="0" err="1" smtClean="0"/>
              <a:t>mA</a:t>
            </a:r>
            <a:r>
              <a:rPr lang="tr-TR" dirty="0" smtClean="0"/>
              <a:t> ve uygulama süresi 45 </a:t>
            </a:r>
            <a:r>
              <a:rPr lang="tr-TR" dirty="0" err="1" smtClean="0"/>
              <a:t>dk</a:t>
            </a:r>
            <a:r>
              <a:rPr lang="tr-TR" dirty="0" smtClean="0"/>
              <a:t> </a:t>
            </a:r>
            <a:r>
              <a:rPr lang="tr-TR" dirty="0" err="1" smtClean="0"/>
              <a:t>dır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8283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Katodal</a:t>
            </a:r>
            <a:r>
              <a:rPr lang="tr-TR" b="1" dirty="0" smtClean="0"/>
              <a:t> Galvanizm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Katot tedavi edilecek bölgeye ondan daha büyük olan anot da vücudun herhangi bir yerine yerleştirilir.</a:t>
            </a:r>
          </a:p>
          <a:p>
            <a:endParaRPr lang="tr-TR" dirty="0"/>
          </a:p>
          <a:p>
            <a:r>
              <a:rPr lang="tr-TR" dirty="0" smtClean="0"/>
              <a:t>(-) kutup kas </a:t>
            </a:r>
            <a:r>
              <a:rPr lang="tr-TR" dirty="0" err="1" smtClean="0"/>
              <a:t>kontraksiyonunu</a:t>
            </a:r>
            <a:r>
              <a:rPr lang="tr-TR" dirty="0" smtClean="0"/>
              <a:t> fazlalaştırdığı için elektrot altında (+) </a:t>
            </a:r>
            <a:r>
              <a:rPr lang="tr-TR" dirty="0" err="1" smtClean="0"/>
              <a:t>elektrodunkine</a:t>
            </a:r>
            <a:r>
              <a:rPr lang="tr-TR" dirty="0" smtClean="0"/>
              <a:t> göre fazla </a:t>
            </a:r>
            <a:r>
              <a:rPr lang="tr-TR" dirty="0" err="1" smtClean="0"/>
              <a:t>eritem</a:t>
            </a:r>
            <a:r>
              <a:rPr lang="tr-TR" dirty="0" smtClean="0"/>
              <a:t> görülür.</a:t>
            </a:r>
          </a:p>
          <a:p>
            <a:endParaRPr lang="tr-TR" dirty="0"/>
          </a:p>
          <a:p>
            <a:r>
              <a:rPr lang="tr-TR" dirty="0" smtClean="0"/>
              <a:t>Kronik iltihap durumlarında, </a:t>
            </a:r>
            <a:r>
              <a:rPr lang="tr-TR" dirty="0" err="1" smtClean="0"/>
              <a:t>osteoartritte</a:t>
            </a:r>
            <a:r>
              <a:rPr lang="tr-TR" dirty="0" smtClean="0"/>
              <a:t>, sertleşmiş eklem tutukluklarında, </a:t>
            </a:r>
            <a:r>
              <a:rPr lang="tr-TR" dirty="0" err="1" smtClean="0"/>
              <a:t>skar</a:t>
            </a:r>
            <a:r>
              <a:rPr lang="tr-TR" dirty="0" smtClean="0"/>
              <a:t> dokusunu yumuşatmada kullanılır.</a:t>
            </a:r>
          </a:p>
          <a:p>
            <a:endParaRPr lang="tr-TR" dirty="0"/>
          </a:p>
          <a:p>
            <a:r>
              <a:rPr lang="tr-TR" dirty="0" smtClean="0"/>
              <a:t>Akım şiddeti 1 inç kare için 2 </a:t>
            </a:r>
            <a:r>
              <a:rPr lang="tr-TR" dirty="0" err="1" smtClean="0"/>
              <a:t>mA</a:t>
            </a:r>
            <a:r>
              <a:rPr lang="tr-TR" dirty="0" smtClean="0"/>
              <a:t> </a:t>
            </a:r>
            <a:r>
              <a:rPr lang="tr-TR" dirty="0" smtClean="0"/>
              <a:t>ve uygulama süresi 20 </a:t>
            </a:r>
            <a:r>
              <a:rPr lang="tr-TR" dirty="0" err="1" smtClean="0"/>
              <a:t>dk</a:t>
            </a:r>
            <a:r>
              <a:rPr lang="tr-TR" dirty="0" smtClean="0"/>
              <a:t> </a:t>
            </a:r>
            <a:r>
              <a:rPr lang="tr-TR" dirty="0" err="1" smtClean="0"/>
              <a:t>dır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6767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Anot ve Katodun Karşılıklı Kullanılması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Anot ve katot tedavi edilecek bölgenin her iki tarafına karşılıklı yerleştirilir. Böylece akım derin dokulardan geçer.</a:t>
            </a:r>
          </a:p>
          <a:p>
            <a:endParaRPr lang="tr-TR" dirty="0"/>
          </a:p>
          <a:p>
            <a:r>
              <a:rPr lang="tr-TR" dirty="0" smtClean="0"/>
              <a:t>Tedavi bölgesindeki kan dolaşımı ve hücre metabolizması artar.</a:t>
            </a:r>
          </a:p>
          <a:p>
            <a:endParaRPr lang="tr-TR" dirty="0"/>
          </a:p>
          <a:p>
            <a:r>
              <a:rPr lang="tr-TR" dirty="0" err="1" smtClean="0"/>
              <a:t>Katodal</a:t>
            </a:r>
            <a:r>
              <a:rPr lang="tr-TR" dirty="0" smtClean="0"/>
              <a:t> galvanizmin kullanıldığı yerlerde onun şiddeti ve uygulama süresi kadar kullanılır.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9081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Su İçi Uygulamaları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Su iyi bir iletkendir ve deri su içinde olduğu için rezistansı düşüktür.</a:t>
            </a:r>
          </a:p>
          <a:p>
            <a:endParaRPr lang="tr-TR" dirty="0"/>
          </a:p>
          <a:p>
            <a:r>
              <a:rPr lang="tr-TR" dirty="0" smtClean="0"/>
              <a:t>Geniş bölgeler </a:t>
            </a:r>
            <a:r>
              <a:rPr lang="tr-TR" dirty="0" err="1" smtClean="0"/>
              <a:t>stimüle</a:t>
            </a:r>
            <a:r>
              <a:rPr lang="tr-TR" dirty="0" smtClean="0"/>
              <a:t> </a:t>
            </a:r>
            <a:r>
              <a:rPr lang="tr-TR" dirty="0" err="1" smtClean="0"/>
              <a:t>ediliebilir</a:t>
            </a:r>
            <a:r>
              <a:rPr lang="tr-TR" dirty="0" smtClean="0"/>
              <a:t> ve elektrotlar hastaya değmez. Yüzük gibi madeni eşyalar çıkarılırsa yanık oluşmaz.</a:t>
            </a:r>
          </a:p>
          <a:p>
            <a:endParaRPr lang="tr-TR" dirty="0"/>
          </a:p>
          <a:p>
            <a:r>
              <a:rPr lang="tr-TR" dirty="0" smtClean="0"/>
              <a:t>Kullanılan su ılık olmalıdır ve akımın şiddeti hastanın </a:t>
            </a:r>
            <a:r>
              <a:rPr lang="tr-TR" dirty="0" err="1" smtClean="0"/>
              <a:t>hissiyeti</a:t>
            </a:r>
            <a:r>
              <a:rPr lang="tr-TR" dirty="0" smtClean="0"/>
              <a:t> ile ilgilidir.</a:t>
            </a:r>
          </a:p>
          <a:p>
            <a:endParaRPr lang="tr-TR" dirty="0"/>
          </a:p>
          <a:p>
            <a:r>
              <a:rPr lang="tr-TR" dirty="0" smtClean="0"/>
              <a:t>Uygulama süresi 20 </a:t>
            </a:r>
            <a:r>
              <a:rPr lang="tr-TR" dirty="0" err="1" smtClean="0"/>
              <a:t>dk</a:t>
            </a:r>
            <a:r>
              <a:rPr lang="tr-TR" dirty="0" smtClean="0"/>
              <a:t> </a:t>
            </a:r>
            <a:r>
              <a:rPr lang="tr-TR" dirty="0" err="1" smtClean="0"/>
              <a:t>dır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 err="1" smtClean="0"/>
              <a:t>Monopolar</a:t>
            </a:r>
            <a:r>
              <a:rPr lang="tr-TR" dirty="0" smtClean="0"/>
              <a:t> uygulama, </a:t>
            </a:r>
            <a:r>
              <a:rPr lang="tr-TR" dirty="0" err="1" smtClean="0"/>
              <a:t>bipolar</a:t>
            </a:r>
            <a:r>
              <a:rPr lang="tr-TR" dirty="0" smtClean="0"/>
              <a:t>  uygulama ve </a:t>
            </a:r>
            <a:r>
              <a:rPr lang="tr-TR" dirty="0" err="1" smtClean="0"/>
              <a:t>Schenne</a:t>
            </a:r>
            <a:r>
              <a:rPr lang="tr-TR" dirty="0" smtClean="0"/>
              <a:t> dört kap uygulaması gibi farklı </a:t>
            </a:r>
            <a:r>
              <a:rPr lang="tr-TR" smtClean="0"/>
              <a:t>uygulama yöntemleri vardır.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8964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GALVANİK (DÜZ,DOĞRU) AKIMLAR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Düz akım farklı iki kutbu olan( + ve -) ve bir kutuptan diğerine düz, sabit, devamlı bir şekilde giden akımdır.</a:t>
            </a:r>
          </a:p>
          <a:p>
            <a:endParaRPr lang="tr-TR" dirty="0"/>
          </a:p>
          <a:p>
            <a:r>
              <a:rPr lang="tr-TR" dirty="0" smtClean="0"/>
              <a:t>Düşük voltajlı, </a:t>
            </a:r>
            <a:r>
              <a:rPr lang="tr-TR" dirty="0" err="1" smtClean="0"/>
              <a:t>pulsasyon</a:t>
            </a:r>
            <a:r>
              <a:rPr lang="tr-TR" dirty="0" smtClean="0"/>
              <a:t> göstermeyen düz bir akımdır. Negatif yada pozitif fazı olan </a:t>
            </a:r>
            <a:r>
              <a:rPr lang="tr-TR" dirty="0" err="1" smtClean="0"/>
              <a:t>monofazik</a:t>
            </a:r>
            <a:r>
              <a:rPr lang="tr-TR" dirty="0" smtClean="0"/>
              <a:t> akım da denir.</a:t>
            </a:r>
          </a:p>
          <a:p>
            <a:endParaRPr lang="tr-TR" dirty="0" smtClean="0"/>
          </a:p>
          <a:p>
            <a:r>
              <a:rPr lang="tr-TR" dirty="0" smtClean="0"/>
              <a:t>Doğru akımın frekansı 0 olduğundan yalnızca açılışta ve kapanışta uyarıcı etkisi vardır.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4488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Sinirlerde </a:t>
            </a:r>
            <a:r>
              <a:rPr lang="tr-TR" b="1" dirty="0" err="1" smtClean="0"/>
              <a:t>Elektrofizyoloji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Sinirler ve kaslar elektrikle yüklüdür. Sinirlerin içi (-) dışı ise (+) yüklüdür.</a:t>
            </a:r>
          </a:p>
          <a:p>
            <a:endParaRPr lang="tr-TR" dirty="0"/>
          </a:p>
          <a:p>
            <a:r>
              <a:rPr lang="tr-TR" dirty="0" smtClean="0"/>
              <a:t>Sinir dinlenme halinde ise içeriden dışarıya bir akım yoktur ki buna </a:t>
            </a:r>
            <a:r>
              <a:rPr lang="tr-TR" dirty="0" err="1" smtClean="0"/>
              <a:t>membran</a:t>
            </a:r>
            <a:r>
              <a:rPr lang="tr-TR" dirty="0" smtClean="0"/>
              <a:t> </a:t>
            </a:r>
            <a:r>
              <a:rPr lang="tr-TR" dirty="0" err="1" smtClean="0"/>
              <a:t>dinlenim</a:t>
            </a:r>
            <a:r>
              <a:rPr lang="tr-TR" dirty="0" smtClean="0"/>
              <a:t> potansiyeli denir. Eğer bu sinire bir elektrik akımı uygulanırsa şiddetine göre </a:t>
            </a:r>
            <a:r>
              <a:rPr lang="tr-TR" dirty="0" err="1" smtClean="0"/>
              <a:t>membranda</a:t>
            </a:r>
            <a:r>
              <a:rPr lang="tr-TR" dirty="0" smtClean="0"/>
              <a:t> bir potansiyel farkı meydana gelecektir.</a:t>
            </a:r>
          </a:p>
          <a:p>
            <a:endParaRPr lang="tr-TR" dirty="0"/>
          </a:p>
          <a:p>
            <a:r>
              <a:rPr lang="tr-TR" dirty="0" smtClean="0"/>
              <a:t>Anottan akım verilirse </a:t>
            </a:r>
            <a:r>
              <a:rPr lang="tr-TR" dirty="0" err="1" smtClean="0"/>
              <a:t>membrandaki</a:t>
            </a:r>
            <a:r>
              <a:rPr lang="tr-TR" dirty="0" smtClean="0"/>
              <a:t> potansiyel farkı artacak ve </a:t>
            </a:r>
            <a:r>
              <a:rPr lang="tr-TR" dirty="0" err="1" smtClean="0"/>
              <a:t>impulsların</a:t>
            </a:r>
            <a:r>
              <a:rPr lang="tr-TR" dirty="0" smtClean="0"/>
              <a:t> geçişi zorlaşacaktır.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3979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Eğer katottan akım verilirse </a:t>
            </a:r>
            <a:r>
              <a:rPr lang="tr-TR" dirty="0" err="1" smtClean="0"/>
              <a:t>membran</a:t>
            </a:r>
            <a:r>
              <a:rPr lang="tr-TR" dirty="0" smtClean="0"/>
              <a:t> deşarj olur ve </a:t>
            </a:r>
            <a:r>
              <a:rPr lang="tr-TR" dirty="0" err="1" smtClean="0"/>
              <a:t>permabilitesi</a:t>
            </a:r>
            <a:r>
              <a:rPr lang="tr-TR" dirty="0" smtClean="0"/>
              <a:t> artar ve </a:t>
            </a:r>
            <a:r>
              <a:rPr lang="tr-TR" dirty="0" err="1" smtClean="0"/>
              <a:t>impulslar</a:t>
            </a:r>
            <a:r>
              <a:rPr lang="tr-TR" dirty="0" smtClean="0"/>
              <a:t> daha kolaylıkla geçebilirler.</a:t>
            </a:r>
          </a:p>
          <a:p>
            <a:endParaRPr lang="tr-TR" dirty="0"/>
          </a:p>
          <a:p>
            <a:r>
              <a:rPr lang="tr-TR" dirty="0" err="1" smtClean="0"/>
              <a:t>Membran</a:t>
            </a:r>
            <a:r>
              <a:rPr lang="tr-TR" dirty="0" smtClean="0"/>
              <a:t> </a:t>
            </a:r>
            <a:r>
              <a:rPr lang="tr-TR" dirty="0" err="1" smtClean="0"/>
              <a:t>dinlenim</a:t>
            </a:r>
            <a:r>
              <a:rPr lang="tr-TR" dirty="0" smtClean="0"/>
              <a:t> potansiyeli -70 ile -90 </a:t>
            </a:r>
            <a:r>
              <a:rPr lang="tr-TR" dirty="0" err="1" smtClean="0"/>
              <a:t>mV</a:t>
            </a:r>
            <a:r>
              <a:rPr lang="tr-TR" dirty="0" smtClean="0"/>
              <a:t> arasındadır.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576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Düz Akımın </a:t>
            </a:r>
            <a:r>
              <a:rPr lang="tr-TR" b="1" dirty="0" err="1" smtClean="0"/>
              <a:t>Modifiye</a:t>
            </a:r>
            <a:r>
              <a:rPr lang="tr-TR" b="1" dirty="0" smtClean="0"/>
              <a:t> Şekilleri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b="1" dirty="0" smtClean="0"/>
              <a:t>Kesikli Düz Akım: </a:t>
            </a:r>
            <a:r>
              <a:rPr lang="tr-TR" dirty="0" smtClean="0"/>
              <a:t>Düz akımın en çok kullanılan </a:t>
            </a:r>
            <a:r>
              <a:rPr lang="tr-TR" dirty="0" err="1" smtClean="0"/>
              <a:t>modifiye</a:t>
            </a:r>
            <a:r>
              <a:rPr lang="tr-TR" dirty="0" smtClean="0"/>
              <a:t> şeklidir. Akımın başlangıç ve bitiş noktaları düzenli aralıklarla birbirini takip eder.</a:t>
            </a:r>
          </a:p>
          <a:p>
            <a:endParaRPr lang="tr-TR" b="1" dirty="0"/>
          </a:p>
          <a:p>
            <a:r>
              <a:rPr lang="tr-TR" dirty="0" smtClean="0"/>
              <a:t>Şiddetin iniş ve çıkışı ani olan kesikli </a:t>
            </a:r>
            <a:r>
              <a:rPr lang="tr-TR" dirty="0" err="1" smtClean="0"/>
              <a:t>galvaniye</a:t>
            </a:r>
            <a:r>
              <a:rPr lang="tr-TR" dirty="0" smtClean="0"/>
              <a:t> </a:t>
            </a:r>
            <a:r>
              <a:rPr lang="tr-TR" dirty="0" err="1" smtClean="0"/>
              <a:t>rektangüler</a:t>
            </a:r>
            <a:r>
              <a:rPr lang="tr-TR" dirty="0" smtClean="0"/>
              <a:t> kesikli </a:t>
            </a:r>
            <a:r>
              <a:rPr lang="tr-TR" dirty="0" err="1" smtClean="0"/>
              <a:t>galvani</a:t>
            </a:r>
            <a:r>
              <a:rPr lang="tr-TR" dirty="0" smtClean="0"/>
              <a:t> denir. Şiddeti yavaşça yükselip alçalan kesikli galvaniğe ise </a:t>
            </a:r>
            <a:r>
              <a:rPr lang="tr-TR" dirty="0" err="1" smtClean="0"/>
              <a:t>trapezoid</a:t>
            </a:r>
            <a:r>
              <a:rPr lang="tr-TR" dirty="0" smtClean="0"/>
              <a:t> ( </a:t>
            </a:r>
            <a:r>
              <a:rPr lang="tr-TR" dirty="0" err="1" smtClean="0"/>
              <a:t>progressif</a:t>
            </a:r>
            <a:r>
              <a:rPr lang="tr-TR" dirty="0" smtClean="0"/>
              <a:t>) </a:t>
            </a:r>
            <a:r>
              <a:rPr lang="tr-TR" dirty="0" err="1" smtClean="0"/>
              <a:t>galvani</a:t>
            </a:r>
            <a:r>
              <a:rPr lang="tr-TR" dirty="0" smtClean="0"/>
              <a:t> denir.</a:t>
            </a:r>
          </a:p>
          <a:p>
            <a:endParaRPr lang="tr-TR" b="1" dirty="0"/>
          </a:p>
          <a:p>
            <a:r>
              <a:rPr lang="tr-TR" dirty="0" smtClean="0"/>
              <a:t>Akımın geçiş süresi ve sıklığı ayarlanabilir. Genelde 300 </a:t>
            </a:r>
            <a:r>
              <a:rPr lang="tr-TR" dirty="0" err="1" smtClean="0"/>
              <a:t>ms</a:t>
            </a:r>
            <a:r>
              <a:rPr lang="tr-TR" dirty="0" smtClean="0"/>
              <a:t> geçiş, 600 </a:t>
            </a:r>
            <a:r>
              <a:rPr lang="tr-TR" dirty="0" err="1" smtClean="0"/>
              <a:t>ms</a:t>
            </a:r>
            <a:r>
              <a:rPr lang="tr-TR" dirty="0" smtClean="0"/>
              <a:t> dinlenme süresi olarak ayarlanır. </a:t>
            </a:r>
            <a:r>
              <a:rPr lang="tr-TR" dirty="0" err="1" smtClean="0"/>
              <a:t>Denerve</a:t>
            </a:r>
            <a:r>
              <a:rPr lang="tr-TR" dirty="0" smtClean="0"/>
              <a:t> kas çabuk yorulduğu için genellikle </a:t>
            </a:r>
            <a:r>
              <a:rPr lang="tr-TR" dirty="0" err="1" smtClean="0"/>
              <a:t>dinlenim</a:t>
            </a:r>
            <a:r>
              <a:rPr lang="tr-TR" dirty="0" smtClean="0"/>
              <a:t> süresi geçişin 2 katı olur.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286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Surge</a:t>
            </a:r>
            <a:r>
              <a:rPr lang="tr-TR" b="1" dirty="0" smtClean="0"/>
              <a:t> Edilmiş </a:t>
            </a:r>
            <a:r>
              <a:rPr lang="tr-TR" b="1" dirty="0" err="1" smtClean="0"/>
              <a:t>Galvani</a:t>
            </a:r>
            <a:r>
              <a:rPr lang="tr-TR" b="1" dirty="0" smtClean="0"/>
              <a:t>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Şiddeti yavaş yavaş artar ve azalır. </a:t>
            </a:r>
            <a:r>
              <a:rPr lang="tr-TR" dirty="0" err="1" smtClean="0"/>
              <a:t>Stimulusun</a:t>
            </a:r>
            <a:r>
              <a:rPr lang="tr-TR" dirty="0" smtClean="0"/>
              <a:t> zamanı uzundur.</a:t>
            </a:r>
          </a:p>
          <a:p>
            <a:endParaRPr lang="tr-TR" dirty="0"/>
          </a:p>
          <a:p>
            <a:r>
              <a:rPr lang="tr-TR" dirty="0" smtClean="0"/>
              <a:t>Her devir 1 saniye sürer.</a:t>
            </a:r>
          </a:p>
          <a:p>
            <a:endParaRPr lang="tr-TR" dirty="0"/>
          </a:p>
          <a:p>
            <a:r>
              <a:rPr lang="tr-TR" dirty="0" smtClean="0"/>
              <a:t>Daha çok dolaşım problemlerinde kullanılır ve geçiş ve dinlenme süreleri eşit ayarlanır.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9201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Modifiye</a:t>
            </a:r>
            <a:r>
              <a:rPr lang="tr-TR" b="1" dirty="0" smtClean="0"/>
              <a:t> Düz Akımların Fizyolojik Etkileri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Duyu sinirleri üzerine:</a:t>
            </a:r>
            <a:r>
              <a:rPr lang="tr-TR" dirty="0" smtClean="0"/>
              <a:t> Uyarma etkileri fazladır. Refleks </a:t>
            </a:r>
            <a:r>
              <a:rPr lang="tr-TR" dirty="0" err="1" smtClean="0"/>
              <a:t>vazodilatasyon</a:t>
            </a:r>
            <a:r>
              <a:rPr lang="tr-TR" dirty="0" smtClean="0"/>
              <a:t> sonucu </a:t>
            </a:r>
            <a:r>
              <a:rPr lang="tr-TR" dirty="0" err="1" smtClean="0"/>
              <a:t>eritem</a:t>
            </a:r>
            <a:r>
              <a:rPr lang="tr-TR" dirty="0" smtClean="0"/>
              <a:t> meydana getirirler.</a:t>
            </a:r>
          </a:p>
          <a:p>
            <a:r>
              <a:rPr lang="tr-TR" b="1" dirty="0" smtClean="0"/>
              <a:t>Motor sinirler üzerine: </a:t>
            </a:r>
            <a:r>
              <a:rPr lang="tr-TR" dirty="0" smtClean="0"/>
              <a:t>O sinirin </a:t>
            </a:r>
            <a:r>
              <a:rPr lang="tr-TR" dirty="0" err="1" smtClean="0"/>
              <a:t>inerve</a:t>
            </a:r>
            <a:r>
              <a:rPr lang="tr-TR" dirty="0" smtClean="0"/>
              <a:t> ettiği kasta </a:t>
            </a:r>
            <a:r>
              <a:rPr lang="tr-TR" dirty="0" err="1" smtClean="0"/>
              <a:t>kontraksiyon</a:t>
            </a:r>
            <a:r>
              <a:rPr lang="tr-TR" dirty="0" smtClean="0"/>
              <a:t> meydana getirirler.</a:t>
            </a:r>
          </a:p>
          <a:p>
            <a:r>
              <a:rPr lang="tr-TR" b="1" dirty="0" err="1" smtClean="0"/>
              <a:t>Denerve</a:t>
            </a:r>
            <a:r>
              <a:rPr lang="tr-TR" b="1" dirty="0" smtClean="0"/>
              <a:t> kaslar üzerine: </a:t>
            </a:r>
            <a:r>
              <a:rPr lang="tr-TR" dirty="0" err="1" smtClean="0"/>
              <a:t>Denerve</a:t>
            </a:r>
            <a:r>
              <a:rPr lang="tr-TR" dirty="0" smtClean="0"/>
              <a:t> kaslar </a:t>
            </a:r>
            <a:r>
              <a:rPr lang="tr-TR" dirty="0" err="1" smtClean="0"/>
              <a:t>modifiye</a:t>
            </a:r>
            <a:r>
              <a:rPr lang="tr-TR" dirty="0" smtClean="0"/>
              <a:t> düz akımlara daima cevap verirler. Meydana gelen </a:t>
            </a:r>
            <a:r>
              <a:rPr lang="tr-TR" dirty="0" err="1" smtClean="0"/>
              <a:t>kontraksiyonlar</a:t>
            </a:r>
            <a:r>
              <a:rPr lang="tr-TR" dirty="0" smtClean="0"/>
              <a:t> </a:t>
            </a:r>
            <a:r>
              <a:rPr lang="tr-TR" dirty="0" err="1" smtClean="0"/>
              <a:t>sürüncemelidir</a:t>
            </a:r>
            <a:r>
              <a:rPr lang="tr-TR" dirty="0" smtClean="0"/>
              <a:t>.</a:t>
            </a:r>
          </a:p>
          <a:p>
            <a:r>
              <a:rPr lang="tr-TR" b="1" dirty="0" smtClean="0"/>
              <a:t>Kutup etkileri: </a:t>
            </a:r>
            <a:r>
              <a:rPr lang="tr-TR" dirty="0" smtClean="0"/>
              <a:t>Düz </a:t>
            </a:r>
            <a:r>
              <a:rPr lang="tr-TR" dirty="0" err="1" smtClean="0"/>
              <a:t>galvanideki</a:t>
            </a:r>
            <a:r>
              <a:rPr lang="tr-TR" dirty="0" smtClean="0"/>
              <a:t> gibi (-) kutup (+) kutuptan daha etkilidir.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166618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 smtClean="0"/>
              <a:t>Denerve</a:t>
            </a:r>
            <a:r>
              <a:rPr lang="tr-TR" dirty="0" smtClean="0"/>
              <a:t> kaslar </a:t>
            </a:r>
            <a:r>
              <a:rPr lang="tr-TR" dirty="0" err="1" smtClean="0"/>
              <a:t>irritabilitesini</a:t>
            </a:r>
            <a:r>
              <a:rPr lang="tr-TR" dirty="0" smtClean="0"/>
              <a:t>, </a:t>
            </a:r>
            <a:r>
              <a:rPr lang="tr-TR" dirty="0" err="1" smtClean="0"/>
              <a:t>kontraktibilitesini</a:t>
            </a:r>
            <a:r>
              <a:rPr lang="tr-TR" dirty="0" smtClean="0"/>
              <a:t> ve elastikiyetini kaybederler.</a:t>
            </a:r>
          </a:p>
          <a:p>
            <a:endParaRPr lang="tr-TR" dirty="0"/>
          </a:p>
          <a:p>
            <a:r>
              <a:rPr lang="tr-TR" dirty="0" smtClean="0"/>
              <a:t>Akım iyi bir </a:t>
            </a:r>
            <a:r>
              <a:rPr lang="tr-TR" dirty="0" err="1" smtClean="0"/>
              <a:t>kontraksiyon</a:t>
            </a:r>
            <a:r>
              <a:rPr lang="tr-TR" dirty="0" smtClean="0"/>
              <a:t> alınana kadar yavaş yavaş artırılır ve </a:t>
            </a:r>
            <a:r>
              <a:rPr lang="tr-TR" dirty="0" err="1" smtClean="0"/>
              <a:t>kontraksiyon</a:t>
            </a:r>
            <a:r>
              <a:rPr lang="tr-TR" dirty="0" smtClean="0"/>
              <a:t> görüldüğünde o şiddette devam edilir.</a:t>
            </a:r>
          </a:p>
          <a:p>
            <a:endParaRPr lang="tr-TR" dirty="0"/>
          </a:p>
          <a:p>
            <a:r>
              <a:rPr lang="tr-TR" dirty="0" smtClean="0"/>
              <a:t>Tedavi süresince her kastan 300 </a:t>
            </a:r>
            <a:r>
              <a:rPr lang="tr-TR" dirty="0" err="1" smtClean="0"/>
              <a:t>kontraksiyon</a:t>
            </a:r>
            <a:r>
              <a:rPr lang="tr-TR" dirty="0" smtClean="0"/>
              <a:t> alınması arzu </a:t>
            </a:r>
            <a:r>
              <a:rPr lang="tr-TR" dirty="0" err="1" smtClean="0"/>
              <a:t>edilİr</a:t>
            </a:r>
            <a:r>
              <a:rPr lang="tr-TR" dirty="0" smtClean="0"/>
              <a:t> </a:t>
            </a:r>
            <a:r>
              <a:rPr lang="tr-TR" dirty="0" smtClean="0"/>
              <a:t>ama bu, kasın yorulması, tedavi edilecek kas sayısının fazla olduğu durumlarda belli bir zaman içinde her kastan aynı sayıda </a:t>
            </a:r>
            <a:r>
              <a:rPr lang="tr-TR" dirty="0" err="1" smtClean="0"/>
              <a:t>kontraksiyon</a:t>
            </a:r>
            <a:r>
              <a:rPr lang="tr-TR" dirty="0" smtClean="0"/>
              <a:t> alınamaması gibi nedenlerle pek mümkün olmaz.</a:t>
            </a:r>
          </a:p>
          <a:p>
            <a:endParaRPr lang="tr-TR" dirty="0"/>
          </a:p>
          <a:p>
            <a:r>
              <a:rPr lang="tr-TR" dirty="0" smtClean="0"/>
              <a:t>Bu sebepten dolayı her kastan en az 90 (30+30+30 veya 45+45) </a:t>
            </a:r>
            <a:r>
              <a:rPr lang="tr-TR" dirty="0" err="1" smtClean="0"/>
              <a:t>kontraksiyon</a:t>
            </a:r>
            <a:r>
              <a:rPr lang="tr-TR" dirty="0" smtClean="0"/>
              <a:t> almak gerekir.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570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981200" y="704850"/>
            <a:ext cx="8229600" cy="1143000"/>
          </a:xfrm>
        </p:spPr>
        <p:txBody>
          <a:bodyPr/>
          <a:lstStyle/>
          <a:p>
            <a:pPr algn="ctr"/>
            <a:r>
              <a:rPr lang="tr-TR" altLang="tr-TR" smtClean="0">
                <a:latin typeface="Comic Sans MS" panose="030F0702030302020204" pitchFamily="66" charset="0"/>
              </a:rPr>
              <a:t>FARADİK AKIM</a:t>
            </a:r>
            <a:endParaRPr lang="en-GB" altLang="tr-TR" smtClean="0">
              <a:latin typeface="Comic Sans MS" panose="030F0702030302020204" pitchFamily="66" charset="0"/>
            </a:endParaRPr>
          </a:p>
        </p:txBody>
      </p:sp>
      <p:sp>
        <p:nvSpPr>
          <p:cNvPr id="16387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1981200" y="2133601"/>
            <a:ext cx="8147050" cy="4391025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tr-TR" altLang="tr-TR" sz="2400" b="1"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</a:pPr>
            <a:r>
              <a:rPr lang="tr-TR" altLang="tr-TR" sz="2400" b="1">
                <a:latin typeface="Comic Sans MS" panose="030F0702030302020204" pitchFamily="66" charset="0"/>
              </a:rPr>
              <a:t>Yüksek voltajlı bir indüksiyon akımıdır.</a:t>
            </a:r>
          </a:p>
          <a:p>
            <a:pPr>
              <a:lnSpc>
                <a:spcPct val="80000"/>
              </a:lnSpc>
            </a:pPr>
            <a:endParaRPr lang="tr-TR" altLang="tr-TR" sz="2400" b="1"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</a:pPr>
            <a:r>
              <a:rPr lang="tr-TR" altLang="tr-TR" sz="2400" b="1">
                <a:latin typeface="Comic Sans MS" panose="030F0702030302020204" pitchFamily="66" charset="0"/>
              </a:rPr>
              <a:t>İmpuls genişliği  0.1-1 ms</a:t>
            </a:r>
          </a:p>
          <a:p>
            <a:pPr>
              <a:lnSpc>
                <a:spcPct val="80000"/>
              </a:lnSpc>
            </a:pPr>
            <a:endParaRPr lang="tr-TR" altLang="tr-TR" sz="2400" b="1"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</a:pPr>
            <a:r>
              <a:rPr lang="tr-TR" altLang="tr-TR" sz="2400" b="1">
                <a:latin typeface="Comic Sans MS" panose="030F0702030302020204" pitchFamily="66" charset="0"/>
              </a:rPr>
              <a:t>Frekansı  30-100 Hz arasında değişir.</a:t>
            </a:r>
          </a:p>
          <a:p>
            <a:pPr>
              <a:lnSpc>
                <a:spcPct val="80000"/>
              </a:lnSpc>
            </a:pPr>
            <a:endParaRPr lang="tr-TR" altLang="tr-TR" sz="2400" b="1"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</a:pPr>
            <a:r>
              <a:rPr lang="tr-TR" altLang="tr-TR" sz="2400" b="1">
                <a:latin typeface="Comic Sans MS" panose="030F0702030302020204" pitchFamily="66" charset="0"/>
              </a:rPr>
              <a:t>Tek yönlü olabildiği gibi, bifazik de olabilir.</a:t>
            </a:r>
          </a:p>
        </p:txBody>
      </p:sp>
      <p:sp>
        <p:nvSpPr>
          <p:cNvPr id="20485" name="Slide Number Placehold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lIns="91440" tIns="45720" rIns="91440" bIns="45720" rtlCol="0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CE6134CA-230B-4065-95A2-719FD08C5322}" type="slidenum">
              <a:rPr lang="tr-TR" altLang="tr-TR">
                <a:solidFill>
                  <a:srgbClr val="045C75"/>
                </a:solidFill>
              </a:rPr>
              <a:pPr eaLnBrk="1" hangingPunct="1"/>
              <a:t>26</a:t>
            </a:fld>
            <a:endParaRPr lang="tr-TR" altLang="tr-TR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6968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Başlık"/>
          <p:cNvSpPr>
            <a:spLocks noGrp="1"/>
          </p:cNvSpPr>
          <p:nvPr>
            <p:ph type="title"/>
          </p:nvPr>
        </p:nvSpPr>
        <p:spPr>
          <a:xfrm>
            <a:off x="1981200" y="704850"/>
            <a:ext cx="8229600" cy="1143000"/>
          </a:xfrm>
        </p:spPr>
        <p:txBody>
          <a:bodyPr/>
          <a:lstStyle/>
          <a:p>
            <a:endParaRPr lang="tr-TR" altLang="tr-TR" smtClean="0"/>
          </a:p>
        </p:txBody>
      </p:sp>
      <p:sp>
        <p:nvSpPr>
          <p:cNvPr id="17411" name="2 İçerik Yer Tutucusu"/>
          <p:cNvSpPr>
            <a:spLocks noGrp="1"/>
          </p:cNvSpPr>
          <p:nvPr>
            <p:ph sz="half" idx="1"/>
          </p:nvPr>
        </p:nvSpPr>
        <p:spPr>
          <a:xfrm>
            <a:off x="1981201" y="1920875"/>
            <a:ext cx="8258175" cy="44338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tr-TR" altLang="tr-TR" b="1">
                <a:latin typeface="Comic Sans MS" panose="030F0702030302020204" pitchFamily="66" charset="0"/>
              </a:rPr>
              <a:t>Klasik faradik akım, her iki yönde de amplütüd gösterdiği için alçak frekanslı bir Pulsatil akımdır denilebilir.</a:t>
            </a:r>
          </a:p>
          <a:p>
            <a:pPr>
              <a:lnSpc>
                <a:spcPct val="80000"/>
              </a:lnSpc>
            </a:pPr>
            <a:endParaRPr lang="tr-TR" altLang="tr-TR" b="1"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</a:pPr>
            <a:r>
              <a:rPr lang="tr-TR" altLang="tr-TR" b="1">
                <a:latin typeface="Comic Sans MS" panose="030F0702030302020204" pitchFamily="66" charset="0"/>
              </a:rPr>
              <a:t>Bir bobin ve bir anahtar aracılığıyla galvanik akımdan elde edilir.</a:t>
            </a:r>
          </a:p>
          <a:p>
            <a:pPr>
              <a:lnSpc>
                <a:spcPct val="80000"/>
              </a:lnSpc>
            </a:pPr>
            <a:endParaRPr lang="tr-TR" altLang="tr-TR" b="1"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</a:pPr>
            <a:r>
              <a:rPr lang="tr-TR" altLang="tr-TR" b="1">
                <a:latin typeface="Comic Sans MS" panose="030F0702030302020204" pitchFamily="66" charset="0"/>
              </a:rPr>
              <a:t>Oluşan impulslar</a:t>
            </a:r>
            <a:r>
              <a:rPr lang="tr-TR" altLang="tr-TR" b="1"/>
              <a:t> </a:t>
            </a:r>
            <a:r>
              <a:rPr lang="tr-TR" altLang="tr-TR" b="1">
                <a:latin typeface="Comic Sans MS" panose="030F0702030302020204" pitchFamily="66" charset="0"/>
              </a:rPr>
              <a:t>birbirine benzemeyen şekilde bifaziktir</a:t>
            </a:r>
            <a:r>
              <a:rPr lang="tr-TR" altLang="tr-TR" sz="2000">
                <a:latin typeface="Comic Sans MS" panose="030F0702030302020204" pitchFamily="66" charset="0"/>
              </a:rPr>
              <a:t>.</a:t>
            </a:r>
            <a:endParaRPr lang="en-GB" altLang="tr-TR" sz="2000">
              <a:latin typeface="Comic Sans MS" panose="030F0702030302020204" pitchFamily="66" charset="0"/>
            </a:endParaRPr>
          </a:p>
          <a:p>
            <a:endParaRPr lang="tr-TR" altLang="tr-TR" smtClean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4D5A0FD1-32A0-44EA-9F70-6690F788CFE1}" type="slidenum">
              <a:rPr lang="tr-TR" altLang="tr-TR">
                <a:solidFill>
                  <a:srgbClr val="045C75"/>
                </a:solidFill>
              </a:rPr>
              <a:pPr eaLnBrk="1" hangingPunct="1"/>
              <a:t>27</a:t>
            </a:fld>
            <a:endParaRPr lang="tr-TR" altLang="tr-TR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886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Başlık"/>
          <p:cNvSpPr>
            <a:spLocks noGrp="1"/>
          </p:cNvSpPr>
          <p:nvPr>
            <p:ph type="title"/>
          </p:nvPr>
        </p:nvSpPr>
        <p:spPr>
          <a:xfrm>
            <a:off x="1981200" y="704850"/>
            <a:ext cx="8229600" cy="1143000"/>
          </a:xfrm>
        </p:spPr>
        <p:txBody>
          <a:bodyPr/>
          <a:lstStyle/>
          <a:p>
            <a:endParaRPr lang="tr-TR" altLang="tr-TR" smtClean="0"/>
          </a:p>
        </p:txBody>
      </p:sp>
      <p:sp>
        <p:nvSpPr>
          <p:cNvPr id="18435" name="3 İçerik Yer Tutucusu"/>
          <p:cNvSpPr>
            <a:spLocks noGrp="1"/>
          </p:cNvSpPr>
          <p:nvPr>
            <p:ph sz="half" idx="2"/>
          </p:nvPr>
        </p:nvSpPr>
        <p:spPr>
          <a:xfrm>
            <a:off x="6172200" y="1920875"/>
            <a:ext cx="4038600" cy="4433888"/>
          </a:xfrm>
        </p:spPr>
        <p:txBody>
          <a:bodyPr/>
          <a:lstStyle/>
          <a:p>
            <a:endParaRPr lang="tr-TR" altLang="tr-TR" smtClean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B5C1F3DD-E9C3-42F9-AFF5-89A9778AD49A}" type="slidenum">
              <a:rPr lang="tr-TR" altLang="tr-TR">
                <a:solidFill>
                  <a:srgbClr val="045C75"/>
                </a:solidFill>
              </a:rPr>
              <a:pPr eaLnBrk="1" hangingPunct="1"/>
              <a:t>28</a:t>
            </a:fld>
            <a:endParaRPr lang="tr-TR" altLang="tr-TR">
              <a:solidFill>
                <a:srgbClr val="045C75"/>
              </a:solidFill>
            </a:endParaRPr>
          </a:p>
        </p:txBody>
      </p:sp>
      <p:pic>
        <p:nvPicPr>
          <p:cNvPr id="18437" name="Picture 6" descr="Y17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37" t="11374" r="1968" b="17497"/>
          <a:stretch>
            <a:fillRect/>
          </a:stretch>
        </p:blipFill>
        <p:spPr>
          <a:xfrm>
            <a:off x="3238500" y="2071688"/>
            <a:ext cx="6686550" cy="4214812"/>
          </a:xfrm>
        </p:spPr>
      </p:pic>
    </p:spTree>
    <p:extLst>
      <p:ext uri="{BB962C8B-B14F-4D97-AF65-F5344CB8AC3E}">
        <p14:creationId xmlns:p14="http://schemas.microsoft.com/office/powerpoint/2010/main" val="227816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549276"/>
            <a:ext cx="8229600" cy="6119813"/>
          </a:xfrm>
        </p:spPr>
        <p:txBody>
          <a:bodyPr/>
          <a:lstStyle/>
          <a:p>
            <a:r>
              <a:rPr lang="tr-TR" alt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Uyarıcı</a:t>
            </a:r>
            <a:r>
              <a:rPr lang="tr-TR" altLang="tr-TR" dirty="0">
                <a:latin typeface="Comic Sans MS" panose="030F0702030302020204" pitchFamily="66" charset="0"/>
              </a:rPr>
              <a:t> niteliktedir.</a:t>
            </a:r>
          </a:p>
          <a:p>
            <a:pPr>
              <a:buFont typeface="Wingdings 3" panose="05040102010807070707" pitchFamily="18" charset="2"/>
              <a:buNone/>
            </a:pP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Motor ve duyusal sinir</a:t>
            </a:r>
            <a:r>
              <a:rPr lang="tr-TR" altLang="tr-TR" dirty="0">
                <a:latin typeface="Comic Sans MS" panose="030F0702030302020204" pitchFamily="66" charset="0"/>
              </a:rPr>
              <a:t>ler üzerinde etkilidir.</a:t>
            </a:r>
          </a:p>
          <a:p>
            <a:pPr>
              <a:buFont typeface="Wingdings 3" panose="05040102010807070707" pitchFamily="18" charset="2"/>
              <a:buNone/>
            </a:pP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>
                <a:latin typeface="Comic Sans MS" panose="030F0702030302020204" pitchFamily="66" charset="0"/>
              </a:rPr>
              <a:t>Kısa süreli olduğundan </a:t>
            </a:r>
            <a:r>
              <a:rPr lang="tr-TR" altLang="tr-TR" dirty="0" err="1">
                <a:solidFill>
                  <a:srgbClr val="FF0000"/>
                </a:solidFill>
                <a:latin typeface="Comic Sans MS" panose="030F0702030302020204" pitchFamily="66" charset="0"/>
              </a:rPr>
              <a:t>denerve</a:t>
            </a:r>
            <a:r>
              <a:rPr lang="tr-TR" alt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 kası uyaramaz !</a:t>
            </a:r>
          </a:p>
          <a:p>
            <a:pPr>
              <a:buFont typeface="Wingdings 3" panose="05040102010807070707" pitchFamily="18" charset="2"/>
              <a:buNone/>
            </a:pPr>
            <a:endParaRPr lang="tr-TR" altLang="tr-TR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tr-TR" altLang="tr-TR" dirty="0">
                <a:latin typeface="Comic Sans MS" panose="030F0702030302020204" pitchFamily="66" charset="0"/>
              </a:rPr>
              <a:t>Motor sinir bağlantısı normal olan kaslarda kullanmama </a:t>
            </a:r>
            <a:r>
              <a:rPr lang="tr-TR" altLang="tr-TR" dirty="0" err="1">
                <a:latin typeface="Comic Sans MS" panose="030F0702030302020204" pitchFamily="66" charset="0"/>
              </a:rPr>
              <a:t>atrofisinde</a:t>
            </a:r>
            <a:r>
              <a:rPr lang="tr-TR" altLang="tr-TR" dirty="0">
                <a:latin typeface="Comic Sans MS" panose="030F0702030302020204" pitchFamily="66" charset="0"/>
              </a:rPr>
              <a:t>, </a:t>
            </a:r>
            <a:r>
              <a:rPr lang="tr-TR" altLang="tr-TR" dirty="0" err="1" smtClean="0">
                <a:latin typeface="Comic Sans MS" panose="030F0702030302020204" pitchFamily="66" charset="0"/>
              </a:rPr>
              <a:t>tendon</a:t>
            </a:r>
            <a:r>
              <a:rPr lang="tr-TR" altLang="tr-TR" dirty="0" smtClean="0">
                <a:latin typeface="Comic Sans MS" panose="030F0702030302020204" pitchFamily="66" charset="0"/>
              </a:rPr>
              <a:t> </a:t>
            </a:r>
            <a:r>
              <a:rPr lang="tr-TR" altLang="tr-TR" dirty="0">
                <a:latin typeface="Comic Sans MS" panose="030F0702030302020204" pitchFamily="66" charset="0"/>
              </a:rPr>
              <a:t>transplantasyonlarında </a:t>
            </a:r>
            <a:r>
              <a:rPr lang="tr-TR" altLang="tr-TR">
                <a:latin typeface="Comic Sans MS" panose="030F0702030302020204" pitchFamily="66" charset="0"/>
              </a:rPr>
              <a:t>hangi </a:t>
            </a:r>
            <a:r>
              <a:rPr lang="tr-TR" altLang="tr-TR" smtClean="0">
                <a:latin typeface="Comic Sans MS" panose="030F0702030302020204" pitchFamily="66" charset="0"/>
              </a:rPr>
              <a:t>kasın </a:t>
            </a:r>
            <a:r>
              <a:rPr lang="tr-TR" altLang="tr-TR" dirty="0">
                <a:latin typeface="Comic Sans MS" panose="030F0702030302020204" pitchFamily="66" charset="0"/>
              </a:rPr>
              <a:t>ne şekilde kullanabileceğini anlama amaçlı, </a:t>
            </a:r>
            <a:r>
              <a:rPr lang="tr-TR" altLang="tr-TR" dirty="0" err="1">
                <a:latin typeface="Comic Sans MS" panose="030F0702030302020204" pitchFamily="66" charset="0"/>
              </a:rPr>
              <a:t>travmatik</a:t>
            </a:r>
            <a:r>
              <a:rPr lang="tr-TR" altLang="tr-TR" dirty="0">
                <a:latin typeface="Comic Sans MS" panose="030F0702030302020204" pitchFamily="66" charset="0"/>
              </a:rPr>
              <a:t> ve </a:t>
            </a:r>
            <a:r>
              <a:rPr lang="tr-TR" altLang="tr-TR" dirty="0" err="1">
                <a:latin typeface="Comic Sans MS" panose="030F0702030302020204" pitchFamily="66" charset="0"/>
              </a:rPr>
              <a:t>venöz</a:t>
            </a:r>
            <a:r>
              <a:rPr lang="tr-TR" altLang="tr-TR" dirty="0">
                <a:latin typeface="Comic Sans MS" panose="030F0702030302020204" pitchFamily="66" charset="0"/>
              </a:rPr>
              <a:t> yetmezliğe bağlı ödem tedavisinde kullanılır.   </a:t>
            </a:r>
            <a:endParaRPr lang="en-GB" altLang="tr-TR" dirty="0">
              <a:latin typeface="Comic Sans MS" panose="030F0702030302020204" pitchFamily="66" charset="0"/>
            </a:endParaRPr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lIns="91440" tIns="45720" rIns="91440" bIns="45720" rtlCol="0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30AA92BB-B94B-460F-863E-BEDA5D6E30E8}" type="slidenum">
              <a:rPr lang="tr-TR" altLang="tr-TR">
                <a:solidFill>
                  <a:srgbClr val="045C75"/>
                </a:solidFill>
              </a:rPr>
              <a:pPr eaLnBrk="1" hangingPunct="1"/>
              <a:t>29</a:t>
            </a:fld>
            <a:endParaRPr lang="tr-TR" altLang="tr-TR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438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Elektron akımı </a:t>
            </a:r>
            <a:r>
              <a:rPr lang="tr-TR" altLang="tr-TR" dirty="0">
                <a:latin typeface="Comic Sans MS" panose="030F0702030302020204" pitchFamily="66" charset="0"/>
              </a:rPr>
              <a:t>yönü </a:t>
            </a:r>
            <a:r>
              <a:rPr lang="tr-TR" altLang="tr-TR" dirty="0" err="1">
                <a:latin typeface="Comic Sans MS" panose="030F0702030302020204" pitchFamily="66" charset="0"/>
              </a:rPr>
              <a:t>katoddan</a:t>
            </a:r>
            <a:r>
              <a:rPr lang="tr-TR" altLang="tr-TR" dirty="0">
                <a:latin typeface="Comic Sans MS" panose="030F0702030302020204" pitchFamily="66" charset="0"/>
              </a:rPr>
              <a:t> (-), </a:t>
            </a:r>
            <a:r>
              <a:rPr lang="tr-TR" altLang="tr-TR" dirty="0" err="1">
                <a:latin typeface="Comic Sans MS" panose="030F0702030302020204" pitchFamily="66" charset="0"/>
              </a:rPr>
              <a:t>anota</a:t>
            </a:r>
            <a:r>
              <a:rPr lang="tr-TR" altLang="tr-TR" dirty="0">
                <a:latin typeface="Comic Sans MS" panose="030F0702030302020204" pitchFamily="66" charset="0"/>
              </a:rPr>
              <a:t> (+) doğrudur.</a:t>
            </a:r>
          </a:p>
          <a:p>
            <a:pPr eaLnBrk="1" hangingPunct="1"/>
            <a:endParaRPr lang="tr-TR" altLang="tr-TR" dirty="0" smtClean="0">
              <a:latin typeface="Comic Sans MS" panose="030F0702030302020204" pitchFamily="66" charset="0"/>
            </a:endParaRPr>
          </a:p>
          <a:p>
            <a:pPr eaLnBrk="1" hangingPunct="1"/>
            <a:r>
              <a:rPr lang="tr-TR" altLang="tr-TR" dirty="0" smtClean="0">
                <a:latin typeface="Comic Sans MS" panose="030F0702030302020204" pitchFamily="66" charset="0"/>
              </a:rPr>
              <a:t>Devrede </a:t>
            </a:r>
            <a:r>
              <a:rPr lang="tr-TR" alt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elektrik akımı </a:t>
            </a:r>
            <a:r>
              <a:rPr lang="tr-TR" altLang="tr-TR" dirty="0">
                <a:latin typeface="Comic Sans MS" panose="030F0702030302020204" pitchFamily="66" charset="0"/>
              </a:rPr>
              <a:t>yönü ise anottan, katoda doğrudur. </a:t>
            </a:r>
          </a:p>
          <a:p>
            <a:pPr eaLnBrk="1" hangingPunct="1"/>
            <a:endParaRPr lang="tr-TR" altLang="tr-TR" dirty="0" smtClean="0">
              <a:latin typeface="Comic Sans MS" panose="030F0702030302020204" pitchFamily="66" charset="0"/>
            </a:endParaRPr>
          </a:p>
          <a:p>
            <a:pPr eaLnBrk="1" hangingPunct="1"/>
            <a:r>
              <a:rPr lang="tr-TR" altLang="tr-TR" dirty="0" smtClean="0">
                <a:latin typeface="Comic Sans MS" panose="030F0702030302020204" pitchFamily="66" charset="0"/>
              </a:rPr>
              <a:t>Her </a:t>
            </a:r>
            <a:r>
              <a:rPr lang="tr-TR" altLang="tr-TR" dirty="0">
                <a:latin typeface="Comic Sans MS" panose="030F0702030302020204" pitchFamily="66" charset="0"/>
              </a:rPr>
              <a:t>iki kutup arasında elektronların dağılımı tamamlanıncaya kadar elektrik akımı devam eder ve potansiyel farkı olarak tanımlanır (volt).</a:t>
            </a:r>
          </a:p>
        </p:txBody>
      </p:sp>
    </p:spTree>
    <p:extLst>
      <p:ext uri="{BB962C8B-B14F-4D97-AF65-F5344CB8AC3E}">
        <p14:creationId xmlns:p14="http://schemas.microsoft.com/office/powerpoint/2010/main" val="1106393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smtClean="0">
                <a:latin typeface="Comic Sans MS" panose="030F0702030302020204" pitchFamily="66" charset="0"/>
              </a:rPr>
              <a:t>NEOFARADİK AKIM</a:t>
            </a:r>
            <a:endParaRPr lang="en-GB" altLang="tr-TR" smtClean="0">
              <a:latin typeface="Comic Sans MS" panose="030F0702030302020204" pitchFamily="66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773238"/>
            <a:ext cx="8229600" cy="4233862"/>
          </a:xfrm>
        </p:spPr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Bu tip </a:t>
            </a:r>
            <a:r>
              <a:rPr lang="tr-TR" altLang="tr-TR" dirty="0" err="1">
                <a:latin typeface="Comic Sans MS" panose="030F0702030302020204" pitchFamily="66" charset="0"/>
              </a:rPr>
              <a:t>faradik</a:t>
            </a:r>
            <a:r>
              <a:rPr lang="tr-TR" altLang="tr-TR" dirty="0">
                <a:latin typeface="Comic Sans MS" panose="030F0702030302020204" pitchFamily="66" charset="0"/>
              </a:rPr>
              <a:t> akım üçgen (dörtgende olabilir) dalga formunda doğru akım </a:t>
            </a:r>
            <a:r>
              <a:rPr lang="tr-TR" altLang="tr-TR" dirty="0" err="1">
                <a:latin typeface="Comic Sans MS" panose="030F0702030302020204" pitchFamily="66" charset="0"/>
              </a:rPr>
              <a:t>impulslarıdır</a:t>
            </a:r>
            <a:r>
              <a:rPr lang="tr-TR" altLang="tr-TR" dirty="0">
                <a:latin typeface="Comic Sans MS" panose="030F0702030302020204" pitchFamily="66" charset="0"/>
              </a:rPr>
              <a:t>.</a:t>
            </a:r>
          </a:p>
          <a:p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 err="1">
                <a:latin typeface="Comic Sans MS" panose="030F0702030302020204" pitchFamily="66" charset="0"/>
              </a:rPr>
              <a:t>İmpuls</a:t>
            </a:r>
            <a:r>
              <a:rPr lang="tr-TR" altLang="tr-TR" dirty="0">
                <a:latin typeface="Comic Sans MS" panose="030F0702030302020204" pitchFamily="66" charset="0"/>
              </a:rPr>
              <a:t> süresi  1 </a:t>
            </a:r>
            <a:r>
              <a:rPr lang="tr-TR" altLang="tr-TR" dirty="0" err="1">
                <a:latin typeface="Comic Sans MS" panose="030F0702030302020204" pitchFamily="66" charset="0"/>
              </a:rPr>
              <a:t>ms</a:t>
            </a:r>
            <a:r>
              <a:rPr lang="tr-TR" altLang="tr-TR" dirty="0">
                <a:latin typeface="Comic Sans MS" panose="030F0702030302020204" pitchFamily="66" charset="0"/>
              </a:rPr>
              <a:t> , </a:t>
            </a:r>
            <a:r>
              <a:rPr lang="tr-TR" altLang="tr-TR" dirty="0" err="1">
                <a:latin typeface="Comic Sans MS" panose="030F0702030302020204" pitchFamily="66" charset="0"/>
              </a:rPr>
              <a:t>impuls</a:t>
            </a:r>
            <a:r>
              <a:rPr lang="tr-TR" altLang="tr-TR" dirty="0">
                <a:latin typeface="Comic Sans MS" panose="030F0702030302020204" pitchFamily="66" charset="0"/>
              </a:rPr>
              <a:t> araları 20 </a:t>
            </a:r>
            <a:r>
              <a:rPr lang="tr-TR" altLang="tr-TR" dirty="0" err="1">
                <a:latin typeface="Comic Sans MS" panose="030F0702030302020204" pitchFamily="66" charset="0"/>
              </a:rPr>
              <a:t>ms</a:t>
            </a:r>
            <a:r>
              <a:rPr lang="tr-TR" altLang="tr-TR" dirty="0">
                <a:latin typeface="Comic Sans MS" panose="030F0702030302020204" pitchFamily="66" charset="0"/>
              </a:rPr>
              <a:t>, </a:t>
            </a:r>
            <a:r>
              <a:rPr lang="tr-TR" altLang="tr-TR" dirty="0" smtClean="0">
                <a:latin typeface="Comic Sans MS" panose="030F0702030302020204" pitchFamily="66" charset="0"/>
              </a:rPr>
              <a:t>yaklaşık </a:t>
            </a:r>
            <a:r>
              <a:rPr lang="tr-TR" altLang="tr-TR" dirty="0">
                <a:latin typeface="Comic Sans MS" panose="030F0702030302020204" pitchFamily="66" charset="0"/>
              </a:rPr>
              <a:t>50 </a:t>
            </a:r>
            <a:r>
              <a:rPr lang="tr-TR" altLang="tr-TR" dirty="0" err="1">
                <a:latin typeface="Comic Sans MS" panose="030F0702030302020204" pitchFamily="66" charset="0"/>
              </a:rPr>
              <a:t>Hz’lik</a:t>
            </a:r>
            <a:r>
              <a:rPr lang="tr-TR" altLang="tr-TR" dirty="0">
                <a:latin typeface="Comic Sans MS" panose="030F0702030302020204" pitchFamily="66" charset="0"/>
              </a:rPr>
              <a:t> bir frekansa sahiptir.</a:t>
            </a:r>
          </a:p>
          <a:p>
            <a:pPr>
              <a:buFont typeface="Wingdings 3" panose="05040102010807070707" pitchFamily="18" charset="2"/>
              <a:buNone/>
            </a:pP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b="1" dirty="0" err="1">
                <a:latin typeface="Comic Sans MS" panose="030F0702030302020204" pitchFamily="66" charset="0"/>
              </a:rPr>
              <a:t>Tetanizan</a:t>
            </a:r>
            <a:r>
              <a:rPr lang="tr-TR" altLang="tr-TR" b="1" dirty="0">
                <a:latin typeface="Comic Sans MS" panose="030F0702030302020204" pitchFamily="66" charset="0"/>
              </a:rPr>
              <a:t> bir frekanstır.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</a:p>
          <a:p>
            <a:endParaRPr lang="en-GB" altLang="tr-TR" b="1" dirty="0">
              <a:latin typeface="Comic Sans MS" panose="030F0702030302020204" pitchFamily="66" charset="0"/>
            </a:endParaRP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lIns="91440" tIns="45720" rIns="91440" bIns="45720" rtlCol="0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FDD50D83-D86A-4ADB-AD9F-4892E23B45B1}" type="slidenum">
              <a:rPr lang="tr-TR" altLang="tr-TR">
                <a:solidFill>
                  <a:srgbClr val="045C75"/>
                </a:solidFill>
              </a:rPr>
              <a:pPr eaLnBrk="1" hangingPunct="1"/>
              <a:t>30</a:t>
            </a:fld>
            <a:endParaRPr lang="tr-TR" altLang="tr-TR">
              <a:solidFill>
                <a:srgbClr val="045C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18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2 İçerik Yer Tutucusu"/>
          <p:cNvSpPr>
            <a:spLocks noGrp="1"/>
          </p:cNvSpPr>
          <p:nvPr>
            <p:ph idx="1"/>
          </p:nvPr>
        </p:nvSpPr>
        <p:spPr>
          <a:xfrm>
            <a:off x="1981201" y="476250"/>
            <a:ext cx="5051425" cy="6381750"/>
          </a:xfrm>
        </p:spPr>
        <p:txBody>
          <a:bodyPr/>
          <a:lstStyle/>
          <a:p>
            <a:endParaRPr lang="tr-TR" altLang="tr-TR">
              <a:latin typeface="Comic Sans MS" panose="030F0702030302020204" pitchFamily="66" charset="0"/>
            </a:endParaRPr>
          </a:p>
          <a:p>
            <a:r>
              <a:rPr lang="tr-TR" altLang="tr-TR">
                <a:latin typeface="Comic Sans MS" panose="030F0702030302020204" pitchFamily="66" charset="0"/>
              </a:rPr>
              <a:t>Klasik faradik akımdan diğer bir farkı da akım şiddetinin istenildiği gibi belirlenebilmesidir.</a:t>
            </a:r>
          </a:p>
          <a:p>
            <a:pPr>
              <a:buFont typeface="Wingdings 3" panose="05040102010807070707" pitchFamily="18" charset="2"/>
              <a:buNone/>
            </a:pPr>
            <a:endParaRPr lang="tr-TR" altLang="tr-TR">
              <a:latin typeface="Comic Sans MS" panose="030F0702030302020204" pitchFamily="66" charset="0"/>
            </a:endParaRPr>
          </a:p>
          <a:p>
            <a:r>
              <a:rPr lang="tr-TR" altLang="tr-TR" b="1">
                <a:latin typeface="Comic Sans MS" panose="030F0702030302020204" pitchFamily="66" charset="0"/>
              </a:rPr>
              <a:t>Kasların uyarılabilme durumlarına ilişkin kısa sürede kaba bir bilgi edinmede yararlanılır</a:t>
            </a:r>
            <a:endParaRPr lang="tr-TR" altLang="tr-TR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lIns="91440" tIns="45720" rIns="91440" bIns="45720" rtlCol="0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0E52AEE1-88D6-4CA3-A768-FC342C5C4187}" type="slidenum">
              <a:rPr lang="tr-TR" altLang="tr-TR">
                <a:solidFill>
                  <a:srgbClr val="045C75"/>
                </a:solidFill>
              </a:rPr>
              <a:pPr eaLnBrk="1" hangingPunct="1"/>
              <a:t>31</a:t>
            </a:fld>
            <a:endParaRPr lang="tr-TR" altLang="tr-TR">
              <a:solidFill>
                <a:srgbClr val="045C75"/>
              </a:solidFill>
            </a:endParaRPr>
          </a:p>
        </p:txBody>
      </p:sp>
      <p:pic>
        <p:nvPicPr>
          <p:cNvPr id="21508" name="Picture 5" descr="http://www.eseraskar.com/site/media/medelsan/galvani-farad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5626" y="1844676"/>
            <a:ext cx="3762375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4325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Y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124" b="13124"/>
          <a:stretch>
            <a:fillRect/>
          </a:stretch>
        </p:blipFill>
        <p:spPr bwMode="auto">
          <a:xfrm>
            <a:off x="1981200" y="392114"/>
            <a:ext cx="8229600" cy="6173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798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Düz Akımın Kimyasal Etkileri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Düz akım kimyasal etkilerinden yararlanılarak klinikte üç şekilde kullanılır.</a:t>
            </a:r>
          </a:p>
          <a:p>
            <a:pPr marL="0" indent="0">
              <a:buNone/>
            </a:pPr>
            <a:endParaRPr lang="tr-TR" dirty="0" smtClean="0"/>
          </a:p>
          <a:p>
            <a:pPr marL="514350" indent="-514350">
              <a:buAutoNum type="arabicParenR"/>
            </a:pPr>
            <a:r>
              <a:rPr lang="tr-TR" dirty="0" err="1" smtClean="0"/>
              <a:t>İyontoforezis</a:t>
            </a:r>
            <a:endParaRPr lang="tr-TR" dirty="0" smtClean="0"/>
          </a:p>
          <a:p>
            <a:pPr marL="514350" indent="-514350">
              <a:buAutoNum type="arabicParenR"/>
            </a:pPr>
            <a:r>
              <a:rPr lang="tr-TR" dirty="0" smtClean="0"/>
              <a:t>Tıbbi galvanizm</a:t>
            </a:r>
          </a:p>
          <a:p>
            <a:pPr marL="514350" indent="-514350">
              <a:buAutoNum type="arabicParenR"/>
            </a:pPr>
            <a:r>
              <a:rPr lang="tr-TR" dirty="0" smtClean="0"/>
              <a:t>Cerrahi galvanizm (elektroliz)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5777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İyontoforezis</a:t>
            </a:r>
            <a:r>
              <a:rPr lang="tr-TR" b="1" dirty="0" smtClean="0"/>
              <a:t>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(+) yüklü iyonların (-) kutba , (-) yüklü iyonların da (+) kutba gitmesine iyon transferi ( </a:t>
            </a:r>
            <a:r>
              <a:rPr lang="tr-TR" dirty="0" err="1" smtClean="0"/>
              <a:t>iyontoforezis</a:t>
            </a:r>
            <a:r>
              <a:rPr lang="tr-TR" dirty="0" smtClean="0"/>
              <a:t>) denir.</a:t>
            </a:r>
          </a:p>
          <a:p>
            <a:endParaRPr lang="tr-TR" dirty="0"/>
          </a:p>
          <a:p>
            <a:r>
              <a:rPr lang="tr-TR" dirty="0" smtClean="0"/>
              <a:t>Örneğin oyulmuş bir patates içine KI solüsyonu konulup bir süre akım geçirildikten sonra devre açılırsa (+) kutup etrafında mavi renk görülür. Çünkü iyot (I) eksi yüklü olduğu için (+) kutba gitmiştir. </a:t>
            </a:r>
            <a:r>
              <a:rPr lang="tr-TR" dirty="0" smtClean="0"/>
              <a:t>Nişasta iyot </a:t>
            </a:r>
            <a:r>
              <a:rPr lang="tr-TR" dirty="0" smtClean="0"/>
              <a:t>ile maviye boyanır.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6390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İyontoforezis</a:t>
            </a:r>
            <a:r>
              <a:rPr lang="tr-TR" b="1" dirty="0" smtClean="0"/>
              <a:t> Uygulamasının Amacı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Arzu edilen kimyasal maddeleri istenilen yere lokalize etmek</a:t>
            </a:r>
          </a:p>
          <a:p>
            <a:endParaRPr lang="tr-TR" dirty="0"/>
          </a:p>
          <a:p>
            <a:r>
              <a:rPr lang="tr-TR" dirty="0" smtClean="0"/>
              <a:t>Sistemik olarak verilmek istenen maddeleri deri yolu ile vücuda vermek</a:t>
            </a:r>
          </a:p>
          <a:p>
            <a:endParaRPr lang="tr-TR" dirty="0"/>
          </a:p>
          <a:p>
            <a:r>
              <a:rPr lang="tr-TR" dirty="0" smtClean="0"/>
              <a:t>Sistemik olarak alındığında çok yavaş </a:t>
            </a:r>
            <a:r>
              <a:rPr lang="tr-TR" dirty="0" err="1" smtClean="0"/>
              <a:t>absorbe</a:t>
            </a:r>
            <a:r>
              <a:rPr lang="tr-TR" dirty="0" smtClean="0"/>
              <a:t> edilen maddeleri deriye depo ederek o maddenin etkisini artırmak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62944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İyontoforezis</a:t>
            </a:r>
            <a:r>
              <a:rPr lang="tr-TR" b="1" dirty="0" smtClean="0"/>
              <a:t> Uygulama Tekniği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Elde iyi çalışan bir makine bulunmalıdır.</a:t>
            </a:r>
          </a:p>
          <a:p>
            <a:endParaRPr lang="tr-TR" dirty="0"/>
          </a:p>
          <a:p>
            <a:r>
              <a:rPr lang="tr-TR" dirty="0" smtClean="0"/>
              <a:t>Kutuplar tam olarak bilinmelidir.</a:t>
            </a:r>
          </a:p>
          <a:p>
            <a:endParaRPr lang="tr-TR" dirty="0"/>
          </a:p>
          <a:p>
            <a:r>
              <a:rPr lang="tr-TR" dirty="0" smtClean="0"/>
              <a:t>Elektrotlar kurşun, kalay, karbonize edilmiş silikonlu lastikten veya başka bir metalden olmalı, tedavi edilecek bölgeye göre seçilmeli, elektrot yastığı üzerine konmalıdır.</a:t>
            </a:r>
          </a:p>
          <a:p>
            <a:endParaRPr lang="tr-TR" dirty="0"/>
          </a:p>
          <a:p>
            <a:r>
              <a:rPr lang="tr-TR" dirty="0" smtClean="0"/>
              <a:t>Hastaya hangi iyon verilecekse onun solüsyonu önceden hazırlanmalıdır.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23107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Tedaviden önce tedavi bölgesi temizlenmelidir.</a:t>
            </a:r>
          </a:p>
          <a:p>
            <a:endParaRPr lang="tr-TR" dirty="0"/>
          </a:p>
          <a:p>
            <a:r>
              <a:rPr lang="tr-TR" dirty="0" smtClean="0"/>
              <a:t>Uygulama yapılacak bölgede yara, çizik varsa üzerine vazelin sürülmelidir.</a:t>
            </a:r>
          </a:p>
          <a:p>
            <a:endParaRPr lang="tr-TR" dirty="0"/>
          </a:p>
          <a:p>
            <a:r>
              <a:rPr lang="tr-TR" dirty="0" smtClean="0"/>
              <a:t>Hastaya yapılan tedavi basit ve anlaşılır bir şekilde açıklanmalıdır.</a:t>
            </a:r>
          </a:p>
          <a:p>
            <a:endParaRPr lang="tr-TR" dirty="0"/>
          </a:p>
          <a:p>
            <a:r>
              <a:rPr lang="tr-TR" dirty="0" smtClean="0"/>
              <a:t>Tedavi bölgesine duyu testi yapılmalıdır. ( toplu iğne ile)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544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1224</Words>
  <Application>Microsoft Office PowerPoint</Application>
  <PresentationFormat>Geniş ekran</PresentationFormat>
  <Paragraphs>189</Paragraphs>
  <Slides>31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31</vt:i4>
      </vt:variant>
    </vt:vector>
  </HeadingPairs>
  <TitlesOfParts>
    <vt:vector size="38" baseType="lpstr">
      <vt:lpstr>Arial</vt:lpstr>
      <vt:lpstr>Calibri</vt:lpstr>
      <vt:lpstr>Calibri Light</vt:lpstr>
      <vt:lpstr>Comic Sans MS</vt:lpstr>
      <vt:lpstr>Tahoma</vt:lpstr>
      <vt:lpstr>Wingdings 3</vt:lpstr>
      <vt:lpstr>Office Teması</vt:lpstr>
      <vt:lpstr>GALVANİK AKIM-FARADİK AKIM</vt:lpstr>
      <vt:lpstr>GALVANİK (DÜZ,DOĞRU) AKIMLAR</vt:lpstr>
      <vt:lpstr>PowerPoint Sunusu</vt:lpstr>
      <vt:lpstr>PowerPoint Sunusu</vt:lpstr>
      <vt:lpstr>Düz Akımın Kimyasal Etkileri</vt:lpstr>
      <vt:lpstr>İyontoforezis </vt:lpstr>
      <vt:lpstr>İyontoforezis Uygulamasının Amacı</vt:lpstr>
      <vt:lpstr>İyontoforezis Uygulama Tekniği</vt:lpstr>
      <vt:lpstr>PowerPoint Sunusu</vt:lpstr>
      <vt:lpstr>PowerPoint Sunusu</vt:lpstr>
      <vt:lpstr>PowerPoint Sunusu</vt:lpstr>
      <vt:lpstr>PowerPoint Sunusu</vt:lpstr>
      <vt:lpstr>Eksi Kutuptan Verilen İyonlar</vt:lpstr>
      <vt:lpstr>Artı Kutuptan Verilen İyonlar</vt:lpstr>
      <vt:lpstr>Tıbbi Galvanizm</vt:lpstr>
      <vt:lpstr>Anodal Galvanizm</vt:lpstr>
      <vt:lpstr>Katodal Galvanizm</vt:lpstr>
      <vt:lpstr>Anot ve Katodun Karşılıklı Kullanılması</vt:lpstr>
      <vt:lpstr>Su İçi Uygulamaları</vt:lpstr>
      <vt:lpstr>Sinirlerde Elektrofizyoloji</vt:lpstr>
      <vt:lpstr>PowerPoint Sunusu</vt:lpstr>
      <vt:lpstr>Düz Akımın Modifiye Şekilleri</vt:lpstr>
      <vt:lpstr>Surge Edilmiş Galvani </vt:lpstr>
      <vt:lpstr>Modifiye Düz Akımların Fizyolojik Etkileri</vt:lpstr>
      <vt:lpstr>PowerPoint Sunusu</vt:lpstr>
      <vt:lpstr>FARADİK AKIM</vt:lpstr>
      <vt:lpstr>PowerPoint Sunusu</vt:lpstr>
      <vt:lpstr>PowerPoint Sunusu</vt:lpstr>
      <vt:lpstr>PowerPoint Sunusu</vt:lpstr>
      <vt:lpstr>NEOFARADİK AKIM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GALVANİK AKIM-FARADİK AKIM</dc:title>
  <dc:creator>sas</dc:creator>
  <cp:lastModifiedBy>sinan sert</cp:lastModifiedBy>
  <cp:revision>25</cp:revision>
  <dcterms:created xsi:type="dcterms:W3CDTF">2019-09-25T09:12:38Z</dcterms:created>
  <dcterms:modified xsi:type="dcterms:W3CDTF">2019-09-26T09:38:25Z</dcterms:modified>
</cp:coreProperties>
</file>