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0" r:id="rId5"/>
    <p:sldId id="301" r:id="rId6"/>
    <p:sldId id="302" r:id="rId7"/>
    <p:sldId id="304" r:id="rId8"/>
    <p:sldId id="306" r:id="rId9"/>
    <p:sldId id="307" r:id="rId10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4682"/>
  </p:normalViewPr>
  <p:slideViewPr>
    <p:cSldViewPr snapToGrid="0">
      <p:cViewPr>
        <p:scale>
          <a:sx n="100" d="100"/>
          <a:sy n="100" d="100"/>
        </p:scale>
        <p:origin x="58" y="-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15/10/2024</a:t>
            </a:r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tr"/>
              <a:t>Alt bilgi ekleyin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noProof="0"/>
              <a:t>15/10/2024</a:t>
            </a:r>
            <a:endParaRPr lang="en-US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" noProof="0"/>
              <a:t>Asıl metin stillerini düzenle</a:t>
            </a:r>
          </a:p>
          <a:p>
            <a:pPr lvl="1" rtl="0"/>
            <a:r>
              <a:rPr lang="tr" noProof="0"/>
              <a:t>İkinci düzey</a:t>
            </a:r>
          </a:p>
          <a:p>
            <a:pPr lvl="2" rtl="0"/>
            <a:r>
              <a:rPr lang="tr" noProof="0"/>
              <a:t>Üçüncü düzey</a:t>
            </a:r>
          </a:p>
          <a:p>
            <a:pPr lvl="3" rtl="0"/>
            <a:r>
              <a:rPr lang="tr" noProof="0"/>
              <a:t>Dördüncü düzey</a:t>
            </a:r>
          </a:p>
          <a:p>
            <a:pPr lvl="4" rtl="0"/>
            <a:r>
              <a:rPr lang="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89336" cy="3383280"/>
          </a:xfrm>
        </p:spPr>
        <p:txBody>
          <a:bodyPr lIns="91440" tIns="45720" rIns="91440" bIns="45720" rtlCol="0" anchor="t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9048" y="4718304"/>
            <a:ext cx="5367528" cy="1371600"/>
          </a:xfrm>
        </p:spPr>
        <p:txBody>
          <a:bodyPr rtlCol="0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D2B87EC-C19D-D312-C5D1-68C7B3D3F34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577" r="47068" b="26177"/>
          <a:stretch/>
        </p:blipFill>
        <p:spPr>
          <a:xfrm rot="5400000" flipH="1" flipV="1">
            <a:off x="8037001" y="-183083"/>
            <a:ext cx="3971922" cy="433808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A27C1C0-4175-DDF3-7F04-05A1FF4F83E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26660" b="31913"/>
          <a:stretch/>
        </p:blipFill>
        <p:spPr>
          <a:xfrm flipH="1">
            <a:off x="-2" y="2786671"/>
            <a:ext cx="2626743" cy="407133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59A96A-1EEC-D106-BC8B-FBC3D022D6C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9606"/>
          <a:stretch/>
        </p:blipFill>
        <p:spPr>
          <a:xfrm flipH="1">
            <a:off x="1634272" y="4519948"/>
            <a:ext cx="3527989" cy="23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8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çeri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2176272"/>
            <a:ext cx="10652760" cy="3959352"/>
          </a:xfrm>
        </p:spPr>
        <p:txBody>
          <a:bodyPr rtlCol="0" anchor="t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"/>
              <a:t>Alt Bilgi Ekleyin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ctr" rtl="0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1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nış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8668512" cy="2432304"/>
          </a:xfrm>
        </p:spPr>
        <p:txBody>
          <a:bodyPr lIns="91440" tIns="45720" rIns="91440" bIns="45720" rtlCol="0" anchor="t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9048" y="3429000"/>
            <a:ext cx="5340096" cy="2660904"/>
          </a:xfrm>
        </p:spPr>
        <p:txBody>
          <a:bodyPr rtlCol="0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91867A-07AF-138A-AC57-59D328A6095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122" r="19404" b="26232"/>
          <a:stretch/>
        </p:blipFill>
        <p:spPr>
          <a:xfrm rot="5400000" flipH="1" flipV="1">
            <a:off x="8651875" y="625473"/>
            <a:ext cx="4165601" cy="29146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F7C5AD9-C0FD-61EF-DDC7-8F470141994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3" t="-8495" r="43883" b="25558"/>
          <a:stretch/>
        </p:blipFill>
        <p:spPr>
          <a:xfrm>
            <a:off x="10201275" y="1898651"/>
            <a:ext cx="1990725" cy="49593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398A539-AF73-E115-3EDF-231BC59E68D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27" t="1169" r="27094" b="32980"/>
          <a:stretch/>
        </p:blipFill>
        <p:spPr>
          <a:xfrm rot="10800000" flipV="1">
            <a:off x="-1" y="2988379"/>
            <a:ext cx="5335584" cy="38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6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çeri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rtlCol="0" anchor="b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ctr" rtl="0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"/>
              <a:t>Alt Bilgi Ekleyin</a:t>
            </a:r>
          </a:p>
        </p:txBody>
      </p:sp>
    </p:spTree>
    <p:extLst>
      <p:ext uri="{BB962C8B-B14F-4D97-AF65-F5344CB8AC3E}">
        <p14:creationId xmlns:p14="http://schemas.microsoft.com/office/powerpoint/2010/main" val="305501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içerik ve resim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040" y="996696"/>
            <a:ext cx="6528816" cy="914400"/>
          </a:xfrm>
        </p:spPr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sp>
        <p:nvSpPr>
          <p:cNvPr id="8" name="Resim Yer Tutucusu 7">
            <a:extLst>
              <a:ext uri="{FF2B5EF4-FFF2-40B4-BE49-F238E27FC236}">
                <a16:creationId xmlns:a16="http://schemas.microsoft.com/office/drawing/2014/main" id="{83C7080A-051C-2507-F252-F683464301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996950"/>
            <a:ext cx="3971925" cy="58578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19472" y="2130552"/>
            <a:ext cx="6510528" cy="3959352"/>
          </a:xfrm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"/>
              <a:t>Alt Bilgi Ekleyin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sonu 0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1691640"/>
            <a:ext cx="7708392" cy="2916936"/>
          </a:xfrm>
        </p:spPr>
        <p:txBody>
          <a:bodyPr lIns="91440" tIns="45720" rIns="91440" bIns="45720" rtlCol="0"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296" y="5001768"/>
            <a:ext cx="7251192" cy="1088136"/>
          </a:xfrm>
        </p:spPr>
        <p:txBody>
          <a:bodyPr rtlCol="0"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BCB114-3994-3B78-91C3-3970219AB03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-15397" b="35439"/>
          <a:stretch/>
        </p:blipFill>
        <p:spPr>
          <a:xfrm rot="16200000">
            <a:off x="8573175" y="595473"/>
            <a:ext cx="3527989" cy="370966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954D399-E3CD-888F-FCF9-DA0F34C6439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157" b="13214"/>
          <a:stretch/>
        </p:blipFill>
        <p:spPr>
          <a:xfrm>
            <a:off x="8329613" y="3429000"/>
            <a:ext cx="3862387" cy="3429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CC75E85-8A16-65D2-BB9D-7966D18A9C8F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47260" b="26651"/>
          <a:stretch/>
        </p:blipFill>
        <p:spPr>
          <a:xfrm rot="16200000" flipV="1">
            <a:off x="197728" y="-197735"/>
            <a:ext cx="3914776" cy="4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çeri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2130552"/>
            <a:ext cx="4910328" cy="3959352"/>
          </a:xfrm>
        </p:spPr>
        <p:txBody>
          <a:bodyPr rtlCol="0" anchor="b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"/>
              <a:t>Alt Bilgi Ekleyin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ctr" rtl="0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9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sonu 0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996696"/>
            <a:ext cx="5641848" cy="4855464"/>
          </a:xfrm>
        </p:spPr>
        <p:txBody>
          <a:bodyPr lIns="91440" tIns="45720" rIns="91440" bIns="45720" rtlCol="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sp>
        <p:nvSpPr>
          <p:cNvPr id="927" name="Resim Yer Tutucusu 926">
            <a:extLst>
              <a:ext uri="{FF2B5EF4-FFF2-40B4-BE49-F238E27FC236}">
                <a16:creationId xmlns:a16="http://schemas.microsoft.com/office/drawing/2014/main" id="{E0D9F5FD-31A3-F83E-0559-2C0434E0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0"/>
            <a:ext cx="3971925" cy="5857875"/>
          </a:xfrm>
          <a:custGeom>
            <a:avLst/>
            <a:gdLst>
              <a:gd name="connsiteX0" fmla="*/ 0 w 3971925"/>
              <a:gd name="connsiteY0" fmla="*/ 0 h 5857875"/>
              <a:gd name="connsiteX1" fmla="*/ 3971925 w 3971925"/>
              <a:gd name="connsiteY1" fmla="*/ 0 h 5857875"/>
              <a:gd name="connsiteX2" fmla="*/ 3971925 w 3971925"/>
              <a:gd name="connsiteY2" fmla="*/ 5857875 h 5857875"/>
              <a:gd name="connsiteX3" fmla="*/ 1972187 w 3971925"/>
              <a:gd name="connsiteY3" fmla="*/ 5857875 h 5857875"/>
              <a:gd name="connsiteX4" fmla="*/ 1978760 w 3971925"/>
              <a:gd name="connsiteY4" fmla="*/ 5848548 h 5857875"/>
              <a:gd name="connsiteX5" fmla="*/ 2015275 w 3971925"/>
              <a:gd name="connsiteY5" fmla="*/ 5713664 h 5857875"/>
              <a:gd name="connsiteX6" fmla="*/ 2015275 w 3971925"/>
              <a:gd name="connsiteY6" fmla="*/ 5713663 h 5857875"/>
              <a:gd name="connsiteX7" fmla="*/ 2010932 w 3971925"/>
              <a:gd name="connsiteY7" fmla="*/ 5713083 h 5857875"/>
              <a:gd name="connsiteX8" fmla="*/ 2010064 w 3971925"/>
              <a:gd name="connsiteY8" fmla="*/ 5713083 h 5857875"/>
              <a:gd name="connsiteX9" fmla="*/ 1871116 w 3971925"/>
              <a:gd name="connsiteY9" fmla="*/ 5759476 h 5857875"/>
              <a:gd name="connsiteX10" fmla="*/ 1753300 w 3971925"/>
              <a:gd name="connsiteY10" fmla="*/ 5793691 h 5857875"/>
              <a:gd name="connsiteX11" fmla="*/ 1717404 w 3971925"/>
              <a:gd name="connsiteY11" fmla="*/ 5835082 h 5857875"/>
              <a:gd name="connsiteX12" fmla="*/ 1704691 w 3971925"/>
              <a:gd name="connsiteY12" fmla="*/ 5857875 h 5857875"/>
              <a:gd name="connsiteX13" fmla="*/ 0 w 3971925"/>
              <a:gd name="connsiteY13" fmla="*/ 5857875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1925" h="5857875">
                <a:moveTo>
                  <a:pt x="0" y="0"/>
                </a:moveTo>
                <a:lnTo>
                  <a:pt x="3971925" y="0"/>
                </a:lnTo>
                <a:lnTo>
                  <a:pt x="3971925" y="5857875"/>
                </a:lnTo>
                <a:lnTo>
                  <a:pt x="1972187" y="5857875"/>
                </a:lnTo>
                <a:lnTo>
                  <a:pt x="1978760" y="5848548"/>
                </a:lnTo>
                <a:cubicBezTo>
                  <a:pt x="2003551" y="5807990"/>
                  <a:pt x="2018531" y="5763681"/>
                  <a:pt x="2015275" y="5713664"/>
                </a:cubicBezTo>
                <a:lnTo>
                  <a:pt x="2015275" y="5713663"/>
                </a:lnTo>
                <a:cubicBezTo>
                  <a:pt x="2015275" y="5711343"/>
                  <a:pt x="2011801" y="5711343"/>
                  <a:pt x="2010932" y="5713083"/>
                </a:cubicBezTo>
                <a:cubicBezTo>
                  <a:pt x="2010643" y="5713083"/>
                  <a:pt x="2010354" y="5713083"/>
                  <a:pt x="2010064" y="5713083"/>
                </a:cubicBezTo>
                <a:cubicBezTo>
                  <a:pt x="1966643" y="5741499"/>
                  <a:pt x="1921774" y="5751937"/>
                  <a:pt x="1871116" y="5759476"/>
                </a:cubicBezTo>
                <a:cubicBezTo>
                  <a:pt x="1832326" y="5765275"/>
                  <a:pt x="1786010" y="5769045"/>
                  <a:pt x="1753300" y="5793691"/>
                </a:cubicBezTo>
                <a:cubicBezTo>
                  <a:pt x="1738970" y="5804419"/>
                  <a:pt x="1727463" y="5819134"/>
                  <a:pt x="1717404" y="5835082"/>
                </a:cubicBezTo>
                <a:lnTo>
                  <a:pt x="1704691" y="5857875"/>
                </a:lnTo>
                <a:lnTo>
                  <a:pt x="0" y="5857875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Resim eklemek için simgeye tıklayın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730C61-B0A5-15E4-EBDC-4DAA74F0270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1652" b="34005"/>
          <a:stretch/>
        </p:blipFill>
        <p:spPr>
          <a:xfrm rot="5400000" flipH="1" flipV="1">
            <a:off x="9278992" y="3944992"/>
            <a:ext cx="2764120" cy="3061895"/>
          </a:xfrm>
          <a:prstGeom prst="rect">
            <a:avLst/>
          </a:prstGeom>
        </p:spPr>
      </p:pic>
      <p:pic>
        <p:nvPicPr>
          <p:cNvPr id="876" name="Grafik 875">
            <a:extLst>
              <a:ext uri="{FF2B5EF4-FFF2-40B4-BE49-F238E27FC236}">
                <a16:creationId xmlns:a16="http://schemas.microsoft.com/office/drawing/2014/main" id="{1AD600CE-8F3B-12A6-46EE-EFDBB7A1BB95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3805" b="26651"/>
          <a:stretch/>
        </p:blipFill>
        <p:spPr>
          <a:xfrm rot="5400000">
            <a:off x="440621" y="2988379"/>
            <a:ext cx="3428999" cy="4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içerik ve resim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sp>
        <p:nvSpPr>
          <p:cNvPr id="2" name="Resim Yer Tutucusu 7">
            <a:extLst>
              <a:ext uri="{FF2B5EF4-FFF2-40B4-BE49-F238E27FC236}">
                <a16:creationId xmlns:a16="http://schemas.microsoft.com/office/drawing/2014/main" id="{1153E704-93AB-7E5D-6EB0-56FA23E7BC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130552"/>
            <a:ext cx="5641848" cy="3959352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rtlCol="0" anchor="b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"/>
              <a:t>Alt Bilgi Ekleyin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ctr" rtl="0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0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çeri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sp>
        <p:nvSpPr>
          <p:cNvPr id="5" name="İçerik Yer Tutucusu 5">
            <a:extLst>
              <a:ext uri="{FF2B5EF4-FFF2-40B4-BE49-F238E27FC236}">
                <a16:creationId xmlns:a16="http://schemas.microsoft.com/office/drawing/2014/main" id="{A88B6212-D12B-E47E-327B-D1DDE7D713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910328" cy="3959352"/>
          </a:xfrm>
        </p:spPr>
        <p:txBody>
          <a:bodyPr rtlCol="0" anchor="t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rtlCol="0" anchor="t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"/>
              <a:t>Alt Bilgi Ekleyin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ctr" rtl="0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çeri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sp>
        <p:nvSpPr>
          <p:cNvPr id="5" name="İçerik Yer Tutucusu 5">
            <a:extLst>
              <a:ext uri="{FF2B5EF4-FFF2-40B4-BE49-F238E27FC236}">
                <a16:creationId xmlns:a16="http://schemas.microsoft.com/office/drawing/2014/main" id="{A88B6212-D12B-E47E-327B-D1DDE7D713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206240" cy="3959352"/>
          </a:xfrm>
        </p:spPr>
        <p:txBody>
          <a:bodyPr rtlCol="0" anchor="t"/>
          <a:lstStyle>
            <a:lvl1pPr marL="347472">
              <a:defRPr/>
            </a:lvl1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13832" y="2176272"/>
            <a:ext cx="5907024" cy="3959352"/>
          </a:xfrm>
        </p:spPr>
        <p:txBody>
          <a:bodyPr rtlCol="0" anchor="t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"/>
              <a:t>Alt Bilgi Ekleyin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ctr" rtl="0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3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tr" noProof="0"/>
              <a:t>Sayfa başlığını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96" y="2450591"/>
            <a:ext cx="10652761" cy="348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 noProof="0"/>
              <a:t>Asıl metin stillerini düzenlemek için tıklayın</a:t>
            </a:r>
          </a:p>
          <a:p>
            <a:pPr lvl="1" rtl="0"/>
            <a:r>
              <a:rPr lang="tr" noProof="0"/>
              <a:t>İkinci düzey</a:t>
            </a:r>
          </a:p>
          <a:p>
            <a:pPr lvl="2" rtl="0"/>
            <a:r>
              <a:rPr lang="tr" noProof="0"/>
              <a:t>Üçüncü düzey</a:t>
            </a:r>
          </a:p>
          <a:p>
            <a:pPr lvl="3" rtl="0"/>
            <a:r>
              <a:rPr lang="tr" noProof="0"/>
              <a:t>Dördüncü düzey</a:t>
            </a:r>
          </a:p>
          <a:p>
            <a:pPr lvl="4" rtl="0"/>
            <a:r>
              <a:rPr lang="tr" noProof="0"/>
              <a:t>Beşinci düzey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  <a:noFill/>
        </p:spPr>
        <p:txBody>
          <a:bodyPr rtlCol="0" anchor="ctr"/>
          <a:lstStyle>
            <a:lvl1pPr algn="ctr">
              <a:defRPr lang="en-US" sz="1200" b="1" i="0" smtClean="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66E99AD-9348-1084-6E11-26968BDE3782}"/>
              </a:ext>
            </a:extLst>
          </p:cNvPr>
          <p:cNvSpPr txBox="1"/>
          <p:nvPr/>
        </p:nvSpPr>
        <p:spPr>
          <a:xfrm>
            <a:off x="11741419" y="-1537"/>
            <a:ext cx="4572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rtl="0"/>
            <a:r>
              <a:rPr lang="tr" sz="4000" b="0">
                <a:solidFill>
                  <a:schemeClr val="accent3"/>
                </a:solidFill>
                <a:latin typeface="+mn-lt"/>
                <a:ea typeface="BIZ UDPGothic" panose="020B0400000000000000" pitchFamily="34" charset="-128"/>
              </a:rPr>
              <a:t>*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12047422-8CC9-77AE-C87B-852011B8253E}"/>
              </a:ext>
            </a:extLst>
          </p:cNvPr>
          <p:cNvCxnSpPr>
            <a:cxnSpLocks/>
          </p:cNvCxnSpPr>
          <p:nvPr/>
        </p:nvCxnSpPr>
        <p:spPr>
          <a:xfrm>
            <a:off x="0" y="457200"/>
            <a:ext cx="12192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2FC25401-8B16-54B2-8DFB-324B1C3F7DD3}"/>
              </a:ext>
            </a:extLst>
          </p:cNvPr>
          <p:cNvCxnSpPr>
            <a:cxnSpLocks/>
          </p:cNvCxnSpPr>
          <p:nvPr/>
        </p:nvCxnSpPr>
        <p:spPr>
          <a:xfrm>
            <a:off x="11734800" y="0"/>
            <a:ext cx="0" cy="685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lt Bilgi Yer Tutucusu 5">
            <a:extLst>
              <a:ext uri="{FF2B5EF4-FFF2-40B4-BE49-F238E27FC236}">
                <a16:creationId xmlns:a16="http://schemas.microsoft.com/office/drawing/2014/main" id="{4702C82C-C24B-9094-A3C6-7670E28B8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91601" y="3200399"/>
            <a:ext cx="5943596" cy="457199"/>
          </a:xfrm>
          <a:prstGeom prst="rect">
            <a:avLst/>
          </a:prstGeom>
        </p:spPr>
        <p:txBody>
          <a:bodyPr rtlCol="0" anchor="ctr"/>
          <a:lstStyle>
            <a:lvl1pPr algn="ctr">
              <a:defRPr sz="1200" b="1" i="0" spc="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tr"/>
              <a:t>Alt Bilgi Ekleyin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000" b="1" kern="1200" spc="-15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CB37C9C-1382-EF89-AE0E-28969CA13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6850" y="2005263"/>
            <a:ext cx="3962308" cy="398290"/>
          </a:xfrm>
        </p:spPr>
        <p:txBody>
          <a:bodyPr/>
          <a:lstStyle/>
          <a:p>
            <a:r>
              <a:rPr lang="tr-TR" i="1" dirty="0">
                <a:solidFill>
                  <a:schemeClr val="accent3">
                    <a:lumMod val="75000"/>
                  </a:schemeClr>
                </a:solidFill>
              </a:rPr>
              <a:t>BY:CEREN YILDIZ</a:t>
            </a:r>
          </a:p>
        </p:txBody>
      </p:sp>
      <p:sp>
        <p:nvSpPr>
          <p:cNvPr id="10" name="Başlık 9">
            <a:extLst>
              <a:ext uri="{FF2B5EF4-FFF2-40B4-BE49-F238E27FC236}">
                <a16:creationId xmlns:a16="http://schemas.microsoft.com/office/drawing/2014/main" id="{3E45EDAE-087E-3456-8900-4CCFE480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8" y="1400479"/>
            <a:ext cx="7754907" cy="650744"/>
          </a:xfrm>
        </p:spPr>
        <p:txBody>
          <a:bodyPr/>
          <a:lstStyle/>
          <a:p>
            <a:r>
              <a:rPr lang="tr-TR" sz="3600" b="1" i="1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My </a:t>
            </a:r>
            <a:r>
              <a:rPr lang="tr-TR" sz="3600" b="1" i="1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Department</a:t>
            </a:r>
            <a:r>
              <a:rPr lang="tr-TR" sz="3600" b="1" i="1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</a:t>
            </a:r>
            <a:r>
              <a:rPr lang="tr-TR" sz="3600" b="1" i="1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Psychology</a:t>
            </a:r>
            <a:br>
              <a:rPr lang="tr-TR" sz="3600" i="1" dirty="0">
                <a:solidFill>
                  <a:schemeClr val="accent3">
                    <a:lumMod val="75000"/>
                  </a:schemeClr>
                </a:solidFill>
                <a:effectLst/>
                <a:latin typeface=".AppleSystemUIFont"/>
              </a:rPr>
            </a:br>
            <a:endParaRPr lang="tr-TR" sz="3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020CAD8D-85DA-E642-D752-82F9A49B6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849" y="1102065"/>
            <a:ext cx="3520018" cy="56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4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9B3696-52AB-4FB9-4BF7-D8F7C8A756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3716" y="2130552"/>
            <a:ext cx="5330003" cy="2529613"/>
          </a:xfrm>
        </p:spPr>
        <p:txBody>
          <a:bodyPr rtlCol="0">
            <a:normAutofit fontScale="70000" lnSpcReduction="20000"/>
          </a:bodyPr>
          <a:lstStyle/>
          <a:p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Why? Human mind is </a:t>
            </a:r>
            <a:r>
              <a:rPr lang="tr-TR" sz="28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interesting</a:t>
            </a:r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.</a:t>
            </a:r>
            <a:r>
              <a:rPr lang="tr-TR" sz="2800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sz="2800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sz="28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Goal</a:t>
            </a:r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To </a:t>
            </a:r>
            <a:r>
              <a:rPr lang="tr-TR" sz="28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understand</a:t>
            </a:r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sz="28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people</a:t>
            </a:r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and help them.</a:t>
            </a:r>
            <a:r>
              <a:rPr lang="tr-TR" sz="2800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sz="2800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My </a:t>
            </a:r>
            <a:r>
              <a:rPr lang="tr-TR" sz="28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Strengths</a:t>
            </a:r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</a:t>
            </a:r>
            <a:r>
              <a:rPr lang="tr-TR" sz="28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Patient</a:t>
            </a:r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, kind, and a good </a:t>
            </a:r>
            <a:r>
              <a:rPr lang="tr-TR" sz="28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listener</a:t>
            </a:r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.</a:t>
            </a:r>
            <a:r>
              <a:rPr lang="tr-TR" sz="2800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sz="2800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Challenge: </a:t>
            </a:r>
            <a:r>
              <a:rPr lang="tr-TR" sz="28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Confidentiality</a:t>
            </a:r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(</a:t>
            </a:r>
            <a:r>
              <a:rPr lang="tr-TR" sz="28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keeping</a:t>
            </a:r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secrets </a:t>
            </a:r>
            <a:r>
              <a:rPr lang="tr-TR" sz="2800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safe</a:t>
            </a:r>
            <a:r>
              <a:rPr lang="tr-TR" sz="28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).</a:t>
            </a:r>
            <a:r>
              <a:rPr lang="tr-TR" sz="2800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sz="2800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pPr rtl="0"/>
            <a:endParaRPr lang="tr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3ADF6CA-8CF2-F784-C54C-19B539623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 rtlCol="0"/>
          <a:lstStyle/>
          <a:p>
            <a:pPr rtl="0"/>
            <a:fld id="{19B51A1E-902D-48AF-9020-955120F399B6}" type="slidenum">
              <a:rPr lang="en-US" smtClean="0"/>
              <a:pPr rtl="0"/>
              <a:t>2</a:t>
            </a:fld>
            <a:endParaRPr lang="en-US" dirty="0"/>
          </a:p>
        </p:txBody>
      </p:sp>
      <p:sp>
        <p:nvSpPr>
          <p:cNvPr id="9" name="Başlık 3">
            <a:extLst>
              <a:ext uri="{FF2B5EF4-FFF2-40B4-BE49-F238E27FC236}">
                <a16:creationId xmlns:a16="http://schemas.microsoft.com/office/drawing/2014/main" id="{DF20FA89-A03C-259B-6E26-AE7B9AC2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6152"/>
            <a:ext cx="1065276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1" kern="1200" spc="-15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My Future </a:t>
            </a:r>
            <a:r>
              <a:rPr lang="tr-TR" sz="3200" b="1" dirty="0" err="1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Profession</a:t>
            </a:r>
            <a:r>
              <a:rPr lang="tr-TR" sz="3200" b="1" dirty="0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: </a:t>
            </a:r>
            <a:r>
              <a:rPr lang="tr-TR" sz="3200" b="1" dirty="0" err="1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Clinical</a:t>
            </a:r>
            <a:r>
              <a:rPr lang="tr-TR" sz="3200" b="1" dirty="0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 </a:t>
            </a:r>
            <a:r>
              <a:rPr lang="en-US" sz="3200" dirty="0">
                <a:solidFill>
                  <a:schemeClr val="bg1">
                    <a:lumMod val="25000"/>
                  </a:schemeClr>
                </a:solidFill>
                <a:latin typeface=".SFUI-Heavy"/>
              </a:rPr>
              <a:t>P</a:t>
            </a:r>
            <a:r>
              <a:rPr lang="tr-TR" sz="3200" b="1" dirty="0" err="1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sychologist</a:t>
            </a:r>
            <a:br>
              <a:rPr lang="tr-TR" dirty="0">
                <a:solidFill>
                  <a:srgbClr val="FFFFFF"/>
                </a:solidFill>
                <a:effectLst/>
                <a:latin typeface=".AppleSystemUIFont"/>
              </a:rPr>
            </a:br>
            <a:endParaRPr lang="en-US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944EC99-829B-AD33-7439-04167D8F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45" y="833158"/>
            <a:ext cx="4101890" cy="53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7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EA22479-F5E2-4107-7904-F66C64FF2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 rtlCol="0"/>
          <a:lstStyle/>
          <a:p>
            <a:pPr rtl="0"/>
            <a:fld id="{19B51A1E-902D-48AF-9020-955120F399B6}" type="slidenum">
              <a:rPr lang="en-US" smtClean="0"/>
              <a:pPr rtl="0"/>
              <a:t>3</a:t>
            </a:fld>
            <a:endParaRPr lang="en-US" dirty="0"/>
          </a:p>
        </p:txBody>
      </p:sp>
      <p:sp>
        <p:nvSpPr>
          <p:cNvPr id="9" name="Başlık 8">
            <a:extLst>
              <a:ext uri="{FF2B5EF4-FFF2-40B4-BE49-F238E27FC236}">
                <a16:creationId xmlns:a16="http://schemas.microsoft.com/office/drawing/2014/main" id="{AFA26A17-3797-3CA7-7F59-E1CC2310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21" y="1361820"/>
            <a:ext cx="6528816" cy="914400"/>
          </a:xfrm>
        </p:spPr>
        <p:txBody>
          <a:bodyPr/>
          <a:lstStyle/>
          <a:p>
            <a:r>
              <a:rPr lang="tr-TR" b="1" i="0" dirty="0">
                <a:solidFill>
                  <a:srgbClr val="FFFFFF"/>
                </a:solidFill>
                <a:effectLst/>
                <a:latin typeface=".SFUI-Heavy"/>
              </a:rPr>
              <a:t> </a:t>
            </a:r>
            <a:r>
              <a:rPr lang="tr-TR" sz="32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Expert</a:t>
            </a:r>
            <a:r>
              <a:rPr lang="tr-TR" sz="3200" b="1" i="1" dirty="0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 Profile: Doğan </a:t>
            </a:r>
            <a:r>
              <a:rPr lang="tr-TR" sz="32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Cüceloğlu</a:t>
            </a:r>
            <a:br>
              <a:rPr lang="tr-TR" sz="3200" i="1" dirty="0">
                <a:solidFill>
                  <a:schemeClr val="bg1">
                    <a:lumMod val="25000"/>
                  </a:schemeClr>
                </a:solidFill>
                <a:effectLst/>
                <a:latin typeface=".AppleSystemUIFont"/>
              </a:rPr>
            </a:br>
            <a:endParaRPr lang="tr-TR" sz="3200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085B7F1C-22CA-6CC0-733B-AC6357F5B4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5990" y="2276220"/>
            <a:ext cx="6254185" cy="2640978"/>
          </a:xfrm>
        </p:spPr>
        <p:txBody>
          <a:bodyPr/>
          <a:lstStyle/>
          <a:p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•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Background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He was a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famous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expert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in communication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psychology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and human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relations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.</a:t>
            </a:r>
            <a:r>
              <a:rPr lang="tr-TR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•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Education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He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studied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at Istanbul University and got his master’s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degree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in the USA.</a:t>
            </a:r>
            <a:r>
              <a:rPr lang="tr-TR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•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Achievements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He wrote more than 20 books, such as İçimizdeki Çocuk</a:t>
            </a:r>
            <a:r>
              <a:rPr lang="tr-TR" b="1" i="0" dirty="0">
                <a:solidFill>
                  <a:srgbClr val="FFFFFF"/>
                </a:solidFill>
                <a:effectLst/>
                <a:latin typeface=".SFUI-Heavy"/>
              </a:rPr>
              <a:t>.</a:t>
            </a:r>
            <a:r>
              <a:rPr lang="tr-TR" b="0" i="0" dirty="0">
                <a:solidFill>
                  <a:srgbClr val="000000"/>
                </a:solidFill>
                <a:effectLst/>
                <a:latin typeface="Helvetica" pitchFamily="2" charset="0"/>
              </a:rPr>
              <a:t>  </a:t>
            </a:r>
            <a:endParaRPr lang="tr-TR" dirty="0">
              <a:solidFill>
                <a:srgbClr val="FFFFFF"/>
              </a:solidFill>
              <a:effectLst/>
              <a:latin typeface=".AppleSystemUIFont"/>
            </a:endParaRPr>
          </a:p>
          <a:p>
            <a:endParaRPr lang="tr-TR" dirty="0"/>
          </a:p>
        </p:txBody>
      </p:sp>
      <p:pic>
        <p:nvPicPr>
          <p:cNvPr id="14" name="Resim Yer Tutucusu 13">
            <a:extLst>
              <a:ext uri="{FF2B5EF4-FFF2-40B4-BE49-F238E27FC236}">
                <a16:creationId xmlns:a16="http://schemas.microsoft.com/office/drawing/2014/main" id="{CE1BD576-C4D5-75F2-A399-7620459A91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657" r="26657"/>
          <a:stretch/>
        </p:blipFill>
        <p:spPr>
          <a:xfrm>
            <a:off x="7121525" y="771525"/>
            <a:ext cx="39719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6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A1CBCB-2951-076C-4CAB-1BC00C3F17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2228" y="1059974"/>
            <a:ext cx="4910328" cy="3959352"/>
          </a:xfrm>
        </p:spPr>
        <p:txBody>
          <a:bodyPr rtlCol="0"/>
          <a:lstStyle/>
          <a:p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Challenges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He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faced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hard times in his life and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career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, but he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stayed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positive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.</a:t>
            </a:r>
            <a:r>
              <a:rPr lang="tr-TR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</a:t>
            </a:r>
          </a:p>
          <a:p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Appeal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I like his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work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because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he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explained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very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difficult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ideas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in a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simple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way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.</a:t>
            </a:r>
            <a:r>
              <a:rPr lang="tr-TR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Personality: He was a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very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kind and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helpful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person to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everyone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.</a:t>
            </a:r>
            <a:endParaRPr lang="tr-TR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pPr rtl="0"/>
            <a:endParaRPr lang="tr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B775CAD-60B4-E2CC-3451-3AB56951D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 rtlCol="0"/>
          <a:lstStyle/>
          <a:p>
            <a:pPr rtl="0"/>
            <a:fld id="{19B51A1E-902D-48AF-9020-955120F399B6}" type="slidenum">
              <a:rPr lang="en-US" smtClean="0"/>
              <a:pPr rtl="0"/>
              <a:t>4</a:t>
            </a:fld>
            <a:endParaRPr lang="en-US" dirty="0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1A243AC8-9EE7-62DD-DA52-7E3F76A6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28" y="1406035"/>
            <a:ext cx="10652760" cy="914400"/>
          </a:xfrm>
        </p:spPr>
        <p:txBody>
          <a:bodyPr/>
          <a:lstStyle/>
          <a:p>
            <a:r>
              <a:rPr lang="tr-TR" b="1" i="0" dirty="0">
                <a:solidFill>
                  <a:srgbClr val="FFFFFF"/>
                </a:solidFill>
                <a:effectLst/>
                <a:latin typeface=".SFUI-Heavy"/>
              </a:rPr>
              <a:t> </a:t>
            </a:r>
            <a:r>
              <a:rPr lang="tr-TR" sz="3200" b="1" i="1" dirty="0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What I Learned from Him</a:t>
            </a:r>
            <a:endParaRPr lang="tr-TR" sz="3200" i="1" dirty="0">
              <a:solidFill>
                <a:schemeClr val="bg1">
                  <a:lumMod val="25000"/>
                </a:schemeClr>
              </a:solidFill>
              <a:effectLst/>
              <a:latin typeface=".AppleSystemUIFont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E9BFE87-D072-D8F7-46B1-D57558310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897" y="1059974"/>
            <a:ext cx="484505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5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DD2FEE-CF47-A509-59FE-1CBDAAF018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 rtlCol="0"/>
          <a:lstStyle/>
          <a:p>
            <a:pPr rtl="0"/>
            <a:fld id="{19B51A1E-902D-48AF-9020-955120F399B6}" type="slidenum">
              <a:rPr lang="en-US" smtClean="0"/>
              <a:pPr rtl="0"/>
              <a:t>5</a:t>
            </a:fld>
            <a:endParaRPr lang="en-US" dirty="0"/>
          </a:p>
        </p:txBody>
      </p:sp>
      <p:pic>
        <p:nvPicPr>
          <p:cNvPr id="13" name="Resim Yer Tutucusu 12">
            <a:extLst>
              <a:ext uri="{FF2B5EF4-FFF2-40B4-BE49-F238E27FC236}">
                <a16:creationId xmlns:a16="http://schemas.microsoft.com/office/drawing/2014/main" id="{3B6E41C2-EE1E-A080-B08B-4F302AFEA6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2292" b="22292"/>
          <a:stretch/>
        </p:blipFill>
        <p:spPr>
          <a:xfrm>
            <a:off x="5729006" y="1886537"/>
            <a:ext cx="5641975" cy="4130982"/>
          </a:xfrm>
          <a:prstGeom prst="rect">
            <a:avLst/>
          </a:prstGeom>
        </p:spPr>
      </p:pic>
      <p:sp>
        <p:nvSpPr>
          <p:cNvPr id="8" name="Başlık 7">
            <a:extLst>
              <a:ext uri="{FF2B5EF4-FFF2-40B4-BE49-F238E27FC236}">
                <a16:creationId xmlns:a16="http://schemas.microsoft.com/office/drawing/2014/main" id="{741CFB8C-39B3-D3D8-7364-4701704D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85" y="1245029"/>
            <a:ext cx="10652760" cy="914400"/>
          </a:xfrm>
        </p:spPr>
        <p:txBody>
          <a:bodyPr/>
          <a:lstStyle/>
          <a:p>
            <a:r>
              <a:rPr lang="tr-TR" sz="36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Innovation</a:t>
            </a:r>
            <a:r>
              <a:rPr lang="tr-TR" sz="3600" b="1" i="1" dirty="0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: </a:t>
            </a:r>
            <a:r>
              <a:rPr lang="tr-TR" sz="36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Cognitive</a:t>
            </a:r>
            <a:r>
              <a:rPr lang="tr-TR" sz="3600" b="1" i="1" dirty="0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 </a:t>
            </a:r>
            <a:r>
              <a:rPr lang="tr-TR" sz="36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Behavioral</a:t>
            </a:r>
            <a:r>
              <a:rPr lang="tr-TR" sz="3600" b="1" i="1" dirty="0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 </a:t>
            </a:r>
            <a:r>
              <a:rPr lang="tr-TR" sz="36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Therapy</a:t>
            </a:r>
            <a:r>
              <a:rPr lang="tr-TR" sz="3600" b="1" i="1" dirty="0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 (CBT</a:t>
            </a:r>
            <a:r>
              <a:rPr lang="tr-TR" sz="3600" b="1" i="0" dirty="0">
                <a:solidFill>
                  <a:schemeClr val="bg1">
                    <a:lumMod val="25000"/>
                  </a:schemeClr>
                </a:solidFill>
                <a:effectLst/>
                <a:latin typeface=".SFUI-Heavy"/>
              </a:rPr>
              <a:t>)</a:t>
            </a:r>
            <a:endParaRPr lang="tr-TR" sz="3600" dirty="0">
              <a:solidFill>
                <a:schemeClr val="bg1">
                  <a:lumMod val="25000"/>
                </a:schemeClr>
              </a:solidFill>
              <a:effectLst/>
              <a:latin typeface=".AppleSystemUIFont"/>
            </a:endParaRP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9B0282C0-1BE7-32BD-9048-17C9102D1EC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061" y="2004710"/>
            <a:ext cx="4479997" cy="3151061"/>
          </a:xfrm>
        </p:spPr>
        <p:txBody>
          <a:bodyPr>
            <a:normAutofit lnSpcReduction="10000"/>
          </a:bodyPr>
          <a:lstStyle/>
          <a:p>
            <a:r>
              <a:rPr lang="tr-TR" b="1" i="0" dirty="0">
                <a:solidFill>
                  <a:srgbClr val="FFFFFF"/>
                </a:solidFill>
                <a:effectLst/>
                <a:latin typeface=".SFUI-Heavy"/>
              </a:rPr>
              <a:t> 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History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Aaron Beck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developed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this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technique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in the USA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during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the 1960s.</a:t>
            </a:r>
            <a:r>
              <a:rPr lang="tr-TR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• How it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works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It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focuses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on our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thoughts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,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feelings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, and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behaviors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.</a:t>
            </a:r>
            <a:r>
              <a:rPr lang="tr-TR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• Advantages: It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works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very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fast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, usually in 10-20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sessions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, and it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doesn't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need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medicine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.</a:t>
            </a:r>
            <a:r>
              <a:rPr lang="tr-TR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•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Limitations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The client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must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be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active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and do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homework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between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the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sessions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.</a:t>
            </a:r>
            <a:endParaRPr lang="tr-TR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266117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1545BCC-4C94-3446-15B2-D4D6FF9B0A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 rtlCol="0"/>
          <a:lstStyle/>
          <a:p>
            <a:pPr rtl="0"/>
            <a:fld id="{19B51A1E-902D-48AF-9020-955120F399B6}" type="slidenum">
              <a:rPr lang="en-US" smtClean="0"/>
              <a:pPr rtl="0"/>
              <a:t>6</a:t>
            </a:fld>
            <a:endParaRPr lang="en-US" dirty="0"/>
          </a:p>
        </p:txBody>
      </p:sp>
      <p:pic>
        <p:nvPicPr>
          <p:cNvPr id="12" name="İçerik Yer Tutucusu 11">
            <a:extLst>
              <a:ext uri="{FF2B5EF4-FFF2-40B4-BE49-F238E27FC236}">
                <a16:creationId xmlns:a16="http://schemas.microsoft.com/office/drawing/2014/main" id="{B2128D9B-B4DC-7E01-8207-D3539CEBE78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890250" y="963512"/>
            <a:ext cx="3676197" cy="5159576"/>
          </a:xfrm>
          <a:prstGeom prst="rect">
            <a:avLst/>
          </a:prstGeom>
        </p:spPr>
      </p:pic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6DF300E7-9E66-0144-7C31-62BA298523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8591" y="1536192"/>
            <a:ext cx="6641988" cy="5093208"/>
          </a:xfrm>
        </p:spPr>
        <p:txBody>
          <a:bodyPr/>
          <a:lstStyle/>
          <a:p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Conclusion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My Future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Career</a:t>
            </a:r>
            <a:r>
              <a:rPr lang="tr-TR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Usage: Learning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about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CBT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will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help me help my future clients change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their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bad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thoughts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.</a:t>
            </a:r>
            <a:r>
              <a:rPr lang="tr-TR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dirty="0">
              <a:solidFill>
                <a:schemeClr val="accent3">
                  <a:lumMod val="75000"/>
                </a:schemeClr>
              </a:solidFill>
              <a:effectLst/>
              <a:latin typeface=".AppleSystemUIFont"/>
            </a:endParaRPr>
          </a:p>
          <a:p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Impact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It can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reduce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anxiety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and make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people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feel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better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in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their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lives.</a:t>
            </a:r>
            <a:r>
              <a:rPr lang="tr-TR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dirty="0">
              <a:solidFill>
                <a:schemeClr val="accent3">
                  <a:lumMod val="75000"/>
                </a:schemeClr>
              </a:solidFill>
              <a:latin typeface=".AppleSystemUIFont"/>
            </a:endParaRPr>
          </a:p>
          <a:p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Effectiveness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: This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technique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will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make my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work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as a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psychologist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more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effective</a:t>
            </a:r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.</a:t>
            </a:r>
            <a:r>
              <a:rPr lang="tr-TR" b="0" i="0" dirty="0">
                <a:solidFill>
                  <a:schemeClr val="accent3">
                    <a:lumMod val="75000"/>
                  </a:schemeClr>
                </a:solidFill>
                <a:effectLst/>
                <a:latin typeface="Helvetica" pitchFamily="2" charset="0"/>
              </a:rPr>
              <a:t>  </a:t>
            </a:r>
            <a:endParaRPr lang="tr-TR" dirty="0">
              <a:solidFill>
                <a:schemeClr val="accent3">
                  <a:lumMod val="75000"/>
                </a:schemeClr>
              </a:solidFill>
              <a:latin typeface=".AppleSystemUIFont"/>
            </a:endParaRPr>
          </a:p>
          <a:p>
            <a:r>
              <a:rPr lang="tr-TR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 Thank you for </a:t>
            </a:r>
            <a:r>
              <a:rPr lang="tr-TR" b="1" i="0" dirty="0" err="1">
                <a:solidFill>
                  <a:schemeClr val="accent3">
                    <a:lumMod val="75000"/>
                  </a:schemeClr>
                </a:solidFill>
                <a:effectLst/>
                <a:latin typeface=".SFUI-Heavy"/>
              </a:rPr>
              <a:t>listening</a:t>
            </a:r>
            <a:r>
              <a:rPr lang="tr-TR" b="1" i="0" dirty="0">
                <a:solidFill>
                  <a:srgbClr val="FFFFFF"/>
                </a:solidFill>
                <a:effectLst/>
                <a:latin typeface=".SFUI-Heavy"/>
              </a:rPr>
              <a:t>.</a:t>
            </a:r>
            <a:endParaRPr lang="tr-TR" dirty="0">
              <a:solidFill>
                <a:srgbClr val="FFFFFF"/>
              </a:solidFill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2585735354"/>
      </p:ext>
    </p:extLst>
  </p:cSld>
  <p:clrMapOvr>
    <a:masterClrMapping/>
  </p:clrMapOvr>
</p:sld>
</file>

<file path=ppt/theme/theme1.xml><?xml version="1.0" encoding="utf-8"?>
<a:theme xmlns:a="http://schemas.openxmlformats.org/drawingml/2006/main" name="Özel">
  <a:themeElements>
    <a:clrScheme name="TM784537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682B"/>
      </a:accent1>
      <a:accent2>
        <a:srgbClr val="EFEAE7"/>
      </a:accent2>
      <a:accent3>
        <a:srgbClr val="CD1711"/>
      </a:accent3>
      <a:accent4>
        <a:srgbClr val="651B51"/>
      </a:accent4>
      <a:accent5>
        <a:srgbClr val="2C3A2E"/>
      </a:accent5>
      <a:accent6>
        <a:srgbClr val="B6A650"/>
      </a:accent6>
      <a:hlink>
        <a:srgbClr val="029B2D"/>
      </a:hlink>
      <a:folHlink>
        <a:srgbClr val="029B2D"/>
      </a:folHlink>
    </a:clrScheme>
    <a:fontScheme name="Custom 36">
      <a:majorFont>
        <a:latin typeface="Batang"/>
        <a:ea typeface=""/>
        <a:cs typeface=""/>
      </a:majorFont>
      <a:minorFont>
        <a:latin typeface="Bata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78453729_win32_SD_v5" id="{5665AA9C-4EFF-4FCC-8086-4050069C15ED}" vid="{F66CC29E-A3F9-4341-8B35-47A4E87375AA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52B7AA3F-15AC-4F4D-8050-3ECF1726136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7B38E9C-53F4-45B7-BB77-8539BB7040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111B19-7283-4751-B1F8-E7CC95678A87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sharepoint/v3"/>
    <ds:schemaRef ds:uri="http://schemas.microsoft.com/office/infopath/2007/PartnerControl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347</Words>
  <Application>Microsoft Office PowerPoint</Application>
  <PresentationFormat>Geniş ekran</PresentationFormat>
  <Paragraphs>111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Özel</vt:lpstr>
      <vt:lpstr>My Department: Psychology </vt:lpstr>
      <vt:lpstr>My Future Profession: Clinical Psychologist </vt:lpstr>
      <vt:lpstr> Expert Profile: Doğan Cüceloğlu </vt:lpstr>
      <vt:lpstr> What I Learned from Him</vt:lpstr>
      <vt:lpstr>Innovation: Cognitive Behavioral Therapy (CBT)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Ceren YILDIZ</dc:creator>
  <cp:lastModifiedBy>Ceren YILDIZ</cp:lastModifiedBy>
  <cp:revision>4</cp:revision>
  <dcterms:created xsi:type="dcterms:W3CDTF">2026-03-29T11:32:12Z</dcterms:created>
  <dcterms:modified xsi:type="dcterms:W3CDTF">2026-03-29T15:50:32Z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Office Theme:7</vt:lpwstr>
  </property>
  <property fmtid="{D5CDD505-2E9C-101B-9397-08002B2CF9AE}" pid="5" name="ClassificationContentMarkingFooterText">
    <vt:lpwstr>Classified as Microsoft Confidential</vt:lpwstr>
  </property>
</Properties>
</file>