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83" r:id="rId25"/>
    <p:sldId id="276" r:id="rId26"/>
    <p:sldId id="284" r:id="rId27"/>
    <p:sldId id="277" r:id="rId28"/>
    <p:sldId id="278" r:id="rId29"/>
    <p:sldId id="279" r:id="rId30"/>
    <p:sldId id="280" r:id="rId31"/>
    <p:sldId id="285" r:id="rId32"/>
    <p:sldId id="286" r:id="rId33"/>
    <p:sldId id="287" r:id="rId34"/>
    <p:sldId id="281" r:id="rId35"/>
    <p:sldId id="282"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FF699E-635A-423B-90FC-42CC0F591D2B}" v="2" dt="2024-01-07T18:12:47.228"/>
    <p1510:client id="{D04130AB-C595-3EDA-D4A2-68374F4A35EE}" v="18" dt="2024-01-07T16:05:46.418"/>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23" autoAdjust="0"/>
    <p:restoredTop sz="94660"/>
  </p:normalViewPr>
  <p:slideViewPr>
    <p:cSldViewPr snapToGrid="0">
      <p:cViewPr varScale="1">
        <p:scale>
          <a:sx n="76" d="100"/>
          <a:sy n="76" d="100"/>
        </p:scale>
        <p:origin x="71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LTAN ZEHRA TOPRAK" userId="S::22161602032@ogr.yeniyuzyil.edu.tr::a10a1031-48dd-4ceb-a1c2-23c4d8d4e753" providerId="AD" clId="Web-{D04130AB-C595-3EDA-D4A2-68374F4A35EE}"/>
    <pc:docChg chg="modSld sldOrd">
      <pc:chgData name="SULTAN ZEHRA TOPRAK" userId="S::22161602032@ogr.yeniyuzyil.edu.tr::a10a1031-48dd-4ceb-a1c2-23c4d8d4e753" providerId="AD" clId="Web-{D04130AB-C595-3EDA-D4A2-68374F4A35EE}" dt="2024-01-07T16:05:46.418" v="24" actId="20577"/>
      <pc:docMkLst>
        <pc:docMk/>
      </pc:docMkLst>
      <pc:sldChg chg="modSp">
        <pc:chgData name="SULTAN ZEHRA TOPRAK" userId="S::22161602032@ogr.yeniyuzyil.edu.tr::a10a1031-48dd-4ceb-a1c2-23c4d8d4e753" providerId="AD" clId="Web-{D04130AB-C595-3EDA-D4A2-68374F4A35EE}" dt="2024-01-07T16:00:11.866" v="1" actId="20577"/>
        <pc:sldMkLst>
          <pc:docMk/>
          <pc:sldMk cId="4134444631" sldId="288"/>
        </pc:sldMkLst>
        <pc:spChg chg="mod">
          <ac:chgData name="SULTAN ZEHRA TOPRAK" userId="S::22161602032@ogr.yeniyuzyil.edu.tr::a10a1031-48dd-4ceb-a1c2-23c4d8d4e753" providerId="AD" clId="Web-{D04130AB-C595-3EDA-D4A2-68374F4A35EE}" dt="2024-01-07T16:00:11.866" v="1" actId="20577"/>
          <ac:spMkLst>
            <pc:docMk/>
            <pc:sldMk cId="4134444631" sldId="288"/>
            <ac:spMk id="3" creationId="{00000000-0000-0000-0000-000000000000}"/>
          </ac:spMkLst>
        </pc:spChg>
      </pc:sldChg>
      <pc:sldChg chg="modSp">
        <pc:chgData name="SULTAN ZEHRA TOPRAK" userId="S::22161602032@ogr.yeniyuzyil.edu.tr::a10a1031-48dd-4ceb-a1c2-23c4d8d4e753" providerId="AD" clId="Web-{D04130AB-C595-3EDA-D4A2-68374F4A35EE}" dt="2024-01-07T16:00:19.397" v="2" actId="20577"/>
        <pc:sldMkLst>
          <pc:docMk/>
          <pc:sldMk cId="265440840" sldId="289"/>
        </pc:sldMkLst>
        <pc:spChg chg="mod">
          <ac:chgData name="SULTAN ZEHRA TOPRAK" userId="S::22161602032@ogr.yeniyuzyil.edu.tr::a10a1031-48dd-4ceb-a1c2-23c4d8d4e753" providerId="AD" clId="Web-{D04130AB-C595-3EDA-D4A2-68374F4A35EE}" dt="2024-01-07T16:00:19.397" v="2" actId="20577"/>
          <ac:spMkLst>
            <pc:docMk/>
            <pc:sldMk cId="265440840" sldId="289"/>
            <ac:spMk id="3" creationId="{00000000-0000-0000-0000-000000000000}"/>
          </ac:spMkLst>
        </pc:spChg>
      </pc:sldChg>
      <pc:sldChg chg="modSp">
        <pc:chgData name="SULTAN ZEHRA TOPRAK" userId="S::22161602032@ogr.yeniyuzyil.edu.tr::a10a1031-48dd-4ceb-a1c2-23c4d8d4e753" providerId="AD" clId="Web-{D04130AB-C595-3EDA-D4A2-68374F4A35EE}" dt="2024-01-07T16:01:13.635" v="4" actId="20577"/>
        <pc:sldMkLst>
          <pc:docMk/>
          <pc:sldMk cId="2002205789" sldId="290"/>
        </pc:sldMkLst>
        <pc:spChg chg="mod">
          <ac:chgData name="SULTAN ZEHRA TOPRAK" userId="S::22161602032@ogr.yeniyuzyil.edu.tr::a10a1031-48dd-4ceb-a1c2-23c4d8d4e753" providerId="AD" clId="Web-{D04130AB-C595-3EDA-D4A2-68374F4A35EE}" dt="2024-01-07T16:01:13.635" v="4" actId="20577"/>
          <ac:spMkLst>
            <pc:docMk/>
            <pc:sldMk cId="2002205789" sldId="290"/>
            <ac:spMk id="3" creationId="{00000000-0000-0000-0000-000000000000}"/>
          </ac:spMkLst>
        </pc:spChg>
      </pc:sldChg>
      <pc:sldChg chg="modSp">
        <pc:chgData name="SULTAN ZEHRA TOPRAK" userId="S::22161602032@ogr.yeniyuzyil.edu.tr::a10a1031-48dd-4ceb-a1c2-23c4d8d4e753" providerId="AD" clId="Web-{D04130AB-C595-3EDA-D4A2-68374F4A35EE}" dt="2024-01-07T16:01:39.402" v="6" actId="20577"/>
        <pc:sldMkLst>
          <pc:docMk/>
          <pc:sldMk cId="466327335" sldId="291"/>
        </pc:sldMkLst>
        <pc:spChg chg="mod">
          <ac:chgData name="SULTAN ZEHRA TOPRAK" userId="S::22161602032@ogr.yeniyuzyil.edu.tr::a10a1031-48dd-4ceb-a1c2-23c4d8d4e753" providerId="AD" clId="Web-{D04130AB-C595-3EDA-D4A2-68374F4A35EE}" dt="2024-01-07T16:01:39.402" v="6" actId="20577"/>
          <ac:spMkLst>
            <pc:docMk/>
            <pc:sldMk cId="466327335" sldId="291"/>
            <ac:spMk id="3" creationId="{00000000-0000-0000-0000-000000000000}"/>
          </ac:spMkLst>
        </pc:spChg>
      </pc:sldChg>
      <pc:sldChg chg="modSp">
        <pc:chgData name="SULTAN ZEHRA TOPRAK" userId="S::22161602032@ogr.yeniyuzyil.edu.tr::a10a1031-48dd-4ceb-a1c2-23c4d8d4e753" providerId="AD" clId="Web-{D04130AB-C595-3EDA-D4A2-68374F4A35EE}" dt="2024-01-07T16:02:03.810" v="7" actId="20577"/>
        <pc:sldMkLst>
          <pc:docMk/>
          <pc:sldMk cId="3354962103" sldId="292"/>
        </pc:sldMkLst>
        <pc:spChg chg="mod">
          <ac:chgData name="SULTAN ZEHRA TOPRAK" userId="S::22161602032@ogr.yeniyuzyil.edu.tr::a10a1031-48dd-4ceb-a1c2-23c4d8d4e753" providerId="AD" clId="Web-{D04130AB-C595-3EDA-D4A2-68374F4A35EE}" dt="2024-01-07T16:02:03.810" v="7" actId="20577"/>
          <ac:spMkLst>
            <pc:docMk/>
            <pc:sldMk cId="3354962103" sldId="292"/>
            <ac:spMk id="3" creationId="{00000000-0000-0000-0000-000000000000}"/>
          </ac:spMkLst>
        </pc:spChg>
      </pc:sldChg>
      <pc:sldChg chg="modSp">
        <pc:chgData name="SULTAN ZEHRA TOPRAK" userId="S::22161602032@ogr.yeniyuzyil.edu.tr::a10a1031-48dd-4ceb-a1c2-23c4d8d4e753" providerId="AD" clId="Web-{D04130AB-C595-3EDA-D4A2-68374F4A35EE}" dt="2024-01-07T16:02:21.139" v="9" actId="20577"/>
        <pc:sldMkLst>
          <pc:docMk/>
          <pc:sldMk cId="1104110510" sldId="293"/>
        </pc:sldMkLst>
        <pc:spChg chg="mod">
          <ac:chgData name="SULTAN ZEHRA TOPRAK" userId="S::22161602032@ogr.yeniyuzyil.edu.tr::a10a1031-48dd-4ceb-a1c2-23c4d8d4e753" providerId="AD" clId="Web-{D04130AB-C595-3EDA-D4A2-68374F4A35EE}" dt="2024-01-07T16:02:21.139" v="9" actId="20577"/>
          <ac:spMkLst>
            <pc:docMk/>
            <pc:sldMk cId="1104110510" sldId="293"/>
            <ac:spMk id="3" creationId="{00000000-0000-0000-0000-000000000000}"/>
          </ac:spMkLst>
        </pc:spChg>
      </pc:sldChg>
      <pc:sldChg chg="modSp">
        <pc:chgData name="SULTAN ZEHRA TOPRAK" userId="S::22161602032@ogr.yeniyuzyil.edu.tr::a10a1031-48dd-4ceb-a1c2-23c4d8d4e753" providerId="AD" clId="Web-{D04130AB-C595-3EDA-D4A2-68374F4A35EE}" dt="2024-01-07T16:03:00.720" v="11" actId="20577"/>
        <pc:sldMkLst>
          <pc:docMk/>
          <pc:sldMk cId="3795657973" sldId="294"/>
        </pc:sldMkLst>
        <pc:spChg chg="mod">
          <ac:chgData name="SULTAN ZEHRA TOPRAK" userId="S::22161602032@ogr.yeniyuzyil.edu.tr::a10a1031-48dd-4ceb-a1c2-23c4d8d4e753" providerId="AD" clId="Web-{D04130AB-C595-3EDA-D4A2-68374F4A35EE}" dt="2024-01-07T16:03:00.720" v="11" actId="20577"/>
          <ac:spMkLst>
            <pc:docMk/>
            <pc:sldMk cId="3795657973" sldId="294"/>
            <ac:spMk id="3" creationId="{00000000-0000-0000-0000-000000000000}"/>
          </ac:spMkLst>
        </pc:spChg>
      </pc:sldChg>
      <pc:sldChg chg="modSp">
        <pc:chgData name="SULTAN ZEHRA TOPRAK" userId="S::22161602032@ogr.yeniyuzyil.edu.tr::a10a1031-48dd-4ceb-a1c2-23c4d8d4e753" providerId="AD" clId="Web-{D04130AB-C595-3EDA-D4A2-68374F4A35EE}" dt="2024-01-07T16:03:42.238" v="14" actId="20577"/>
        <pc:sldMkLst>
          <pc:docMk/>
          <pc:sldMk cId="3451201916" sldId="295"/>
        </pc:sldMkLst>
        <pc:spChg chg="mod">
          <ac:chgData name="SULTAN ZEHRA TOPRAK" userId="S::22161602032@ogr.yeniyuzyil.edu.tr::a10a1031-48dd-4ceb-a1c2-23c4d8d4e753" providerId="AD" clId="Web-{D04130AB-C595-3EDA-D4A2-68374F4A35EE}" dt="2024-01-07T16:03:42.238" v="14" actId="20577"/>
          <ac:spMkLst>
            <pc:docMk/>
            <pc:sldMk cId="3451201916" sldId="295"/>
            <ac:spMk id="3" creationId="{00000000-0000-0000-0000-000000000000}"/>
          </ac:spMkLst>
        </pc:spChg>
      </pc:sldChg>
      <pc:sldChg chg="modSp ord">
        <pc:chgData name="SULTAN ZEHRA TOPRAK" userId="S::22161602032@ogr.yeniyuzyil.edu.tr::a10a1031-48dd-4ceb-a1c2-23c4d8d4e753" providerId="AD" clId="Web-{D04130AB-C595-3EDA-D4A2-68374F4A35EE}" dt="2024-01-07T16:04:39.788" v="17" actId="20577"/>
        <pc:sldMkLst>
          <pc:docMk/>
          <pc:sldMk cId="3813233772" sldId="296"/>
        </pc:sldMkLst>
        <pc:spChg chg="mod">
          <ac:chgData name="SULTAN ZEHRA TOPRAK" userId="S::22161602032@ogr.yeniyuzyil.edu.tr::a10a1031-48dd-4ceb-a1c2-23c4d8d4e753" providerId="AD" clId="Web-{D04130AB-C595-3EDA-D4A2-68374F4A35EE}" dt="2024-01-07T16:04:39.788" v="17" actId="20577"/>
          <ac:spMkLst>
            <pc:docMk/>
            <pc:sldMk cId="3813233772" sldId="296"/>
            <ac:spMk id="3" creationId="{00000000-0000-0000-0000-000000000000}"/>
          </ac:spMkLst>
        </pc:spChg>
      </pc:sldChg>
      <pc:sldChg chg="modSp">
        <pc:chgData name="SULTAN ZEHRA TOPRAK" userId="S::22161602032@ogr.yeniyuzyil.edu.tr::a10a1031-48dd-4ceb-a1c2-23c4d8d4e753" providerId="AD" clId="Web-{D04130AB-C595-3EDA-D4A2-68374F4A35EE}" dt="2024-01-07T16:05:17.603" v="20" actId="20577"/>
        <pc:sldMkLst>
          <pc:docMk/>
          <pc:sldMk cId="1289560216" sldId="298"/>
        </pc:sldMkLst>
        <pc:spChg chg="mod">
          <ac:chgData name="SULTAN ZEHRA TOPRAK" userId="S::22161602032@ogr.yeniyuzyil.edu.tr::a10a1031-48dd-4ceb-a1c2-23c4d8d4e753" providerId="AD" clId="Web-{D04130AB-C595-3EDA-D4A2-68374F4A35EE}" dt="2024-01-07T16:05:17.603" v="20" actId="20577"/>
          <ac:spMkLst>
            <pc:docMk/>
            <pc:sldMk cId="1289560216" sldId="298"/>
            <ac:spMk id="3" creationId="{00000000-0000-0000-0000-000000000000}"/>
          </ac:spMkLst>
        </pc:spChg>
      </pc:sldChg>
      <pc:sldChg chg="modSp">
        <pc:chgData name="SULTAN ZEHRA TOPRAK" userId="S::22161602032@ogr.yeniyuzyil.edu.tr::a10a1031-48dd-4ceb-a1c2-23c4d8d4e753" providerId="AD" clId="Web-{D04130AB-C595-3EDA-D4A2-68374F4A35EE}" dt="2024-01-07T16:05:38.355" v="23" actId="20577"/>
        <pc:sldMkLst>
          <pc:docMk/>
          <pc:sldMk cId="3062507615" sldId="299"/>
        </pc:sldMkLst>
        <pc:spChg chg="mod">
          <ac:chgData name="SULTAN ZEHRA TOPRAK" userId="S::22161602032@ogr.yeniyuzyil.edu.tr::a10a1031-48dd-4ceb-a1c2-23c4d8d4e753" providerId="AD" clId="Web-{D04130AB-C595-3EDA-D4A2-68374F4A35EE}" dt="2024-01-07T16:05:38.355" v="23" actId="20577"/>
          <ac:spMkLst>
            <pc:docMk/>
            <pc:sldMk cId="3062507615" sldId="299"/>
            <ac:spMk id="3" creationId="{00000000-0000-0000-0000-000000000000}"/>
          </ac:spMkLst>
        </pc:spChg>
      </pc:sldChg>
      <pc:sldChg chg="modSp">
        <pc:chgData name="SULTAN ZEHRA TOPRAK" userId="S::22161602032@ogr.yeniyuzyil.edu.tr::a10a1031-48dd-4ceb-a1c2-23c4d8d4e753" providerId="AD" clId="Web-{D04130AB-C595-3EDA-D4A2-68374F4A35EE}" dt="2024-01-07T16:05:46.418" v="24" actId="20577"/>
        <pc:sldMkLst>
          <pc:docMk/>
          <pc:sldMk cId="57679227" sldId="300"/>
        </pc:sldMkLst>
        <pc:spChg chg="mod">
          <ac:chgData name="SULTAN ZEHRA TOPRAK" userId="S::22161602032@ogr.yeniyuzyil.edu.tr::a10a1031-48dd-4ceb-a1c2-23c4d8d4e753" providerId="AD" clId="Web-{D04130AB-C595-3EDA-D4A2-68374F4A35EE}" dt="2024-01-07T16:05:46.418" v="24" actId="20577"/>
          <ac:spMkLst>
            <pc:docMk/>
            <pc:sldMk cId="57679227" sldId="300"/>
            <ac:spMk id="3" creationId="{00000000-0000-0000-0000-000000000000}"/>
          </ac:spMkLst>
        </pc:spChg>
      </pc:sldChg>
    </pc:docChg>
  </pc:docChgLst>
  <pc:docChgLst>
    <pc:chgData name="HAMZA TARTAR" userId="33c76ba8-9d65-4902-a69e-f7825f430321" providerId="ADAL" clId="{9EFF699E-635A-423B-90FC-42CC0F591D2B}"/>
    <pc:docChg chg="modSld sldOrd">
      <pc:chgData name="HAMZA TARTAR" userId="33c76ba8-9d65-4902-a69e-f7825f430321" providerId="ADAL" clId="{9EFF699E-635A-423B-90FC-42CC0F591D2B}" dt="2024-01-07T19:51:53.611" v="1"/>
      <pc:docMkLst>
        <pc:docMk/>
      </pc:docMkLst>
      <pc:sldChg chg="ord">
        <pc:chgData name="HAMZA TARTAR" userId="33c76ba8-9d65-4902-a69e-f7825f430321" providerId="ADAL" clId="{9EFF699E-635A-423B-90FC-42CC0F591D2B}" dt="2024-01-07T19:51:53.611" v="1"/>
        <pc:sldMkLst>
          <pc:docMk/>
          <pc:sldMk cId="3813233772" sldId="29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BBED6965-748E-408E-B7FB-9FB70ECF05C4}" type="datetimeFigureOut">
              <a:rPr lang="tr-TR" smtClean="0"/>
              <a:t>7.01.2024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421859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BED6965-748E-408E-B7FB-9FB70ECF05C4}" type="datetimeFigureOut">
              <a:rPr lang="tr-TR" smtClean="0"/>
              <a:t>7.01.2024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05649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BED6965-748E-408E-B7FB-9FB70ECF05C4}" type="datetimeFigureOut">
              <a:rPr lang="tr-TR" smtClean="0"/>
              <a:t>7.01.2024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314343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BED6965-748E-408E-B7FB-9FB70ECF05C4}" type="datetimeFigureOut">
              <a:rPr lang="tr-TR" smtClean="0"/>
              <a:t>7.01.2024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898767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BBED6965-748E-408E-B7FB-9FB70ECF05C4}" type="datetimeFigureOut">
              <a:rPr lang="tr-TR" smtClean="0"/>
              <a:t>7.01.2024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636670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BBED6965-748E-408E-B7FB-9FB70ECF05C4}" type="datetimeFigureOut">
              <a:rPr lang="tr-TR" smtClean="0"/>
              <a:t>7.01.2024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3344866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BBED6965-748E-408E-B7FB-9FB70ECF05C4}" type="datetimeFigureOut">
              <a:rPr lang="tr-TR" smtClean="0"/>
              <a:t>7.01.2024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3439696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BBED6965-748E-408E-B7FB-9FB70ECF05C4}" type="datetimeFigureOut">
              <a:rPr lang="tr-TR" smtClean="0"/>
              <a:t>7.01.2024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3588057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BED6965-748E-408E-B7FB-9FB70ECF05C4}" type="datetimeFigureOut">
              <a:rPr lang="tr-TR" smtClean="0"/>
              <a:t>7.01.2024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423269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BBED6965-748E-408E-B7FB-9FB70ECF05C4}" type="datetimeFigureOut">
              <a:rPr lang="tr-TR" smtClean="0"/>
              <a:t>7.01.2024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1721243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BBED6965-748E-408E-B7FB-9FB70ECF05C4}" type="datetimeFigureOut">
              <a:rPr lang="tr-TR" smtClean="0"/>
              <a:t>7.01.2024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3809232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ED6965-748E-408E-B7FB-9FB70ECF05C4}" type="datetimeFigureOut">
              <a:rPr lang="tr-TR" smtClean="0"/>
              <a:t>7.01.2024</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375E72-674F-4631-880F-779566809CE6}" type="slidenum">
              <a:rPr lang="tr-TR" smtClean="0"/>
              <a:t>‹#›</a:t>
            </a:fld>
            <a:endParaRPr lang="tr-TR"/>
          </a:p>
        </p:txBody>
      </p:sp>
    </p:spTree>
    <p:extLst>
      <p:ext uri="{BB962C8B-B14F-4D97-AF65-F5344CB8AC3E}">
        <p14:creationId xmlns:p14="http://schemas.microsoft.com/office/powerpoint/2010/main" val="828998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ETİK KAVRAMLAR VE MESLEKİ DEĞERLER </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249366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Etik Kurullar ve İşleyişi </a:t>
            </a:r>
            <a:endParaRPr lang="tr-TR" dirty="0"/>
          </a:p>
        </p:txBody>
      </p:sp>
      <p:sp>
        <p:nvSpPr>
          <p:cNvPr id="3" name="İçerik Yer Tutucusu 2"/>
          <p:cNvSpPr>
            <a:spLocks noGrp="1"/>
          </p:cNvSpPr>
          <p:nvPr>
            <p:ph idx="1"/>
          </p:nvPr>
        </p:nvSpPr>
        <p:spPr/>
        <p:txBody>
          <a:bodyPr/>
          <a:lstStyle/>
          <a:p>
            <a:pPr marL="0" indent="0">
              <a:buNone/>
            </a:pPr>
            <a:r>
              <a:rPr lang="tr-TR" b="1" dirty="0"/>
              <a:t>Etik kurullar; </a:t>
            </a:r>
            <a:r>
              <a:rPr lang="tr-TR" dirty="0"/>
              <a:t>etikle ilgili durumları, süreçleri, olayları geniş açılı bir bakışla gözden geçirip değerlendiren farklı üye profiline sahip oluşumlardır. Bir hastane ya da sağlık kurumunda etik kurul kurmanın iki temel amacı vardır. Bunlar;</a:t>
            </a:r>
          </a:p>
          <a:p>
            <a:r>
              <a:rPr lang="tr-TR" dirty="0"/>
              <a:t>İnsanî değerlere ilişkin karşılaşılan “etik bir sorunun” çözümünde rol almak, </a:t>
            </a:r>
          </a:p>
          <a:p>
            <a:r>
              <a:rPr lang="tr-TR" dirty="0"/>
              <a:t>Bireysel olarak çözümü güç olan soruna, farklı meslek gruplarının bulunduğu ortamda çözüm önerisi geliştirmektir. </a:t>
            </a:r>
          </a:p>
          <a:p>
            <a:pPr marL="0" indent="0">
              <a:buNone/>
            </a:pPr>
            <a:endParaRPr lang="tr-TR" dirty="0"/>
          </a:p>
        </p:txBody>
      </p:sp>
    </p:spTree>
    <p:extLst>
      <p:ext uri="{BB962C8B-B14F-4D97-AF65-F5344CB8AC3E}">
        <p14:creationId xmlns:p14="http://schemas.microsoft.com/office/powerpoint/2010/main" val="1638153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Temel hasta hakları çerçevesinde hasta; şikâyet için başvurabileceği, haklarını arayabileceği hasta temsilcisi ya da diğer mekanizmalar hakkında bilgi almak için kurula başvurur. Sağlık personeli ise etik ikilemleri çözmede bir tıp etik kurulu üyesi ile iş birliği yaparak etik sorunlarla ilgili danışmak için etik kurula ihtiyaç duyar.</a:t>
            </a:r>
          </a:p>
          <a:p>
            <a:r>
              <a:rPr lang="tr-TR" dirty="0"/>
              <a:t>Türkiye’de etik kurulların kuruluşu 1993 yılında yürürlüğe giren “İlaç Araştırmaları Yönetmeliği” ile başlangıç yapmış, Merkezi Etik Kurulları, Araştırma Etik Kurulları/Yerel Etik Kurulları, Hastane Etik Kurulları (HEK) ve Ulusal Etik Kurulları gibi yeni oluşumlarla devam etmiştir. </a:t>
            </a:r>
          </a:p>
        </p:txBody>
      </p:sp>
    </p:spTree>
    <p:extLst>
      <p:ext uri="{BB962C8B-B14F-4D97-AF65-F5344CB8AC3E}">
        <p14:creationId xmlns:p14="http://schemas.microsoft.com/office/powerpoint/2010/main" val="2671184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Hastane Etik Kurulları; </a:t>
            </a:r>
            <a:r>
              <a:rPr lang="tr-TR" dirty="0"/>
              <a:t>sağlık hizmetinin verilmesi, sağlık personelleri arasındaki problemler, klinikte sağlık personeli ve hasta ilişkisi içerisinde ortaya çıkan sorunlar, etik eğitimiyle ilgili etkinlikler gibi konularla ilgilenir. </a:t>
            </a:r>
          </a:p>
          <a:p>
            <a:r>
              <a:rPr lang="tr-TR" dirty="0"/>
              <a:t>Sağlık kurumlarında görev yapanların etik yönünden eğitilmesi, hastanenin/sağlık kurumunun etik politikasını oluşturma ve sağlık personellerine etik çıkmazlarla ilgili danışmanlık hizmetini vermek gibi amaçlara sahiptir. </a:t>
            </a:r>
          </a:p>
        </p:txBody>
      </p:sp>
    </p:spTree>
    <p:extLst>
      <p:ext uri="{BB962C8B-B14F-4D97-AF65-F5344CB8AC3E}">
        <p14:creationId xmlns:p14="http://schemas.microsoft.com/office/powerpoint/2010/main" val="368294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Hastane Etik Kurulu </a:t>
            </a:r>
            <a:r>
              <a:rPr lang="tr-TR" dirty="0"/>
              <a:t>her biri kendi alanında uzman ve hastanenin değişik birimlerinde görev yapan üyelerden oluşur. </a:t>
            </a:r>
          </a:p>
          <a:p>
            <a:r>
              <a:rPr lang="tr-TR" dirty="0"/>
              <a:t>Üyeler; kurul başkanı, hemşirelik yöneticisi, topluluk sözcüsü, etik uzmanı, psikiyatr, sosyal hizmetler uzmanı, hasta savunucusu, hastanın hekimi, yasal danışman, hastane yöneticisi, katılımcı olmayan gözlemcilerden oluşur.</a:t>
            </a:r>
          </a:p>
          <a:p>
            <a:r>
              <a:rPr lang="tr-TR" dirty="0"/>
              <a:t> Kurullarda her üyenin bir oy hakkı vardır. Kararlar oy çokluğu ile alınır ve rapor edilerek uygulamaya konur. </a:t>
            </a:r>
          </a:p>
        </p:txBody>
      </p:sp>
    </p:spTree>
    <p:extLst>
      <p:ext uri="{BB962C8B-B14F-4D97-AF65-F5344CB8AC3E}">
        <p14:creationId xmlns:p14="http://schemas.microsoft.com/office/powerpoint/2010/main" val="103928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extLst>
              <p:ext uri="{D42A27DB-BD31-4B8C-83A1-F6EECF244321}">
                <p14:modId xmlns:p14="http://schemas.microsoft.com/office/powerpoint/2010/main" val="1078111800"/>
              </p:ext>
            </p:extLst>
          </p:nvPr>
        </p:nvGraphicFramePr>
        <p:xfrm>
          <a:off x="2032000" y="719666"/>
          <a:ext cx="8128000" cy="10109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r>
                        <a:rPr lang="tr-TR" sz="1800" b="0" i="0" u="none" strike="noStrike" kern="1200" baseline="0" dirty="0">
                          <a:solidFill>
                            <a:schemeClr val="lt1"/>
                          </a:solidFill>
                          <a:latin typeface="+mn-lt"/>
                          <a:ea typeface="+mn-ea"/>
                          <a:cs typeface="+mn-cs"/>
                        </a:rPr>
                        <a:t>Karar verme aşamasında tıbbi, hukuki, toplumsal etik vb. tüm durumlar göz önünde bulundurulmalıdır. </a:t>
                      </a:r>
                      <a:endParaRPr lang="tr-TR" dirty="0"/>
                    </a:p>
                  </a:txBody>
                  <a:tcPr/>
                </a:tc>
                <a:extLst>
                  <a:ext uri="{0D108BD9-81ED-4DB2-BD59-A6C34878D82A}">
                    <a16:rowId xmlns:a16="http://schemas.microsoft.com/office/drawing/2014/main" val="10000"/>
                  </a:ext>
                </a:extLst>
              </a:tr>
              <a:tr h="370840">
                <a:tc>
                  <a:txBody>
                    <a:bodyPr/>
                    <a:lstStyle/>
                    <a:p>
                      <a:r>
                        <a:rPr lang="tr-TR" sz="1800" b="0" i="0" u="none" strike="noStrike" kern="1200" baseline="0" dirty="0">
                          <a:solidFill>
                            <a:schemeClr val="dk1"/>
                          </a:solidFill>
                          <a:latin typeface="+mn-lt"/>
                          <a:ea typeface="+mn-ea"/>
                          <a:cs typeface="+mn-cs"/>
                        </a:rPr>
                        <a:t>Hasta ile ilgili kayıt, bakım, tedavi ve tüm belgeler bir araya getirilmelidir. </a:t>
                      </a:r>
                      <a:endParaRPr lang="tr-TR" dirty="0"/>
                    </a:p>
                  </a:txBody>
                  <a:tcPr/>
                </a:tc>
                <a:extLst>
                  <a:ext uri="{0D108BD9-81ED-4DB2-BD59-A6C34878D82A}">
                    <a16:rowId xmlns:a16="http://schemas.microsoft.com/office/drawing/2014/main" val="10001"/>
                  </a:ext>
                </a:extLst>
              </a:tr>
            </a:tbl>
          </a:graphicData>
        </a:graphic>
      </p:graphicFrame>
      <p:sp>
        <p:nvSpPr>
          <p:cNvPr id="6" name="Aşağı Ok 5"/>
          <p:cNvSpPr/>
          <p:nvPr/>
        </p:nvSpPr>
        <p:spPr>
          <a:xfrm>
            <a:off x="5738426" y="1775638"/>
            <a:ext cx="484632" cy="6485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aphicFrame>
        <p:nvGraphicFramePr>
          <p:cNvPr id="7" name="Tablo 6"/>
          <p:cNvGraphicFramePr>
            <a:graphicFrameLocks noGrp="1"/>
          </p:cNvGraphicFramePr>
          <p:nvPr>
            <p:extLst>
              <p:ext uri="{D42A27DB-BD31-4B8C-83A1-F6EECF244321}">
                <p14:modId xmlns:p14="http://schemas.microsoft.com/office/powerpoint/2010/main" val="559608253"/>
              </p:ext>
            </p:extLst>
          </p:nvPr>
        </p:nvGraphicFramePr>
        <p:xfrm>
          <a:off x="2137144" y="2466753"/>
          <a:ext cx="8059479" cy="531628"/>
        </p:xfrm>
        <a:graphic>
          <a:graphicData uri="http://schemas.openxmlformats.org/drawingml/2006/table">
            <a:tbl>
              <a:tblPr/>
              <a:tblGrid>
                <a:gridCol w="8059479">
                  <a:extLst>
                    <a:ext uri="{9D8B030D-6E8A-4147-A177-3AD203B41FA5}">
                      <a16:colId xmlns:a16="http://schemas.microsoft.com/office/drawing/2014/main" val="20000"/>
                    </a:ext>
                  </a:extLst>
                </a:gridCol>
              </a:tblGrid>
              <a:tr h="531628">
                <a:tc>
                  <a:txBody>
                    <a:bodyPr/>
                    <a:lstStyle/>
                    <a:p>
                      <a:r>
                        <a:rPr lang="tr-TR" sz="1800" b="0" i="0" u="none" strike="noStrike" kern="1200" baseline="0" dirty="0">
                          <a:solidFill>
                            <a:schemeClr val="tx1"/>
                          </a:solidFill>
                          <a:latin typeface="+mn-lt"/>
                          <a:ea typeface="+mn-ea"/>
                          <a:cs typeface="+mn-cs"/>
                        </a:rPr>
                        <a:t>Etik çatışma durumlarında çözümleyici nitelikte sonuçlara varılmalıdır. </a:t>
                      </a:r>
                      <a:endParaRPr lang="tr-TR"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bl>
          </a:graphicData>
        </a:graphic>
      </p:graphicFrame>
      <p:graphicFrame>
        <p:nvGraphicFramePr>
          <p:cNvPr id="8" name="Tablo 7"/>
          <p:cNvGraphicFramePr>
            <a:graphicFrameLocks noGrp="1"/>
          </p:cNvGraphicFramePr>
          <p:nvPr>
            <p:extLst>
              <p:ext uri="{D42A27DB-BD31-4B8C-83A1-F6EECF244321}">
                <p14:modId xmlns:p14="http://schemas.microsoft.com/office/powerpoint/2010/main" val="2993547034"/>
              </p:ext>
            </p:extLst>
          </p:nvPr>
        </p:nvGraphicFramePr>
        <p:xfrm>
          <a:off x="2158409" y="3019646"/>
          <a:ext cx="8059479" cy="335280"/>
        </p:xfrm>
        <a:graphic>
          <a:graphicData uri="http://schemas.openxmlformats.org/drawingml/2006/table">
            <a:tbl>
              <a:tblPr/>
              <a:tblGrid>
                <a:gridCol w="8059479">
                  <a:extLst>
                    <a:ext uri="{9D8B030D-6E8A-4147-A177-3AD203B41FA5}">
                      <a16:colId xmlns:a16="http://schemas.microsoft.com/office/drawing/2014/main" val="20000"/>
                    </a:ext>
                  </a:extLst>
                </a:gridCol>
              </a:tblGrid>
              <a:tr h="265814">
                <a:tc>
                  <a:txBody>
                    <a:bodyPr/>
                    <a:lstStyle/>
                    <a:p>
                      <a:r>
                        <a:rPr lang="tr-TR" sz="1600" b="0" i="0" u="none" strike="noStrike" kern="1200" baseline="0" dirty="0">
                          <a:solidFill>
                            <a:schemeClr val="tx1"/>
                          </a:solidFill>
                          <a:latin typeface="+mn-lt"/>
                          <a:ea typeface="+mn-ea"/>
                          <a:cs typeface="+mn-cs"/>
                        </a:rPr>
                        <a:t>Gerçek etik sorunlar ile başka alanlara ait etik olmayan sorunlar birbirinden ayırt edilmelidir. </a:t>
                      </a:r>
                      <a:endParaRPr lang="tr-TR" sz="1600"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6">
                        <a:lumMod val="40000"/>
                        <a:lumOff val="60000"/>
                      </a:schemeClr>
                    </a:solidFill>
                  </a:tcPr>
                </a:tc>
                <a:extLst>
                  <a:ext uri="{0D108BD9-81ED-4DB2-BD59-A6C34878D82A}">
                    <a16:rowId xmlns:a16="http://schemas.microsoft.com/office/drawing/2014/main" val="10000"/>
                  </a:ext>
                </a:extLst>
              </a:tr>
            </a:tbl>
          </a:graphicData>
        </a:graphic>
      </p:graphicFrame>
      <p:sp>
        <p:nvSpPr>
          <p:cNvPr id="9" name="Aşağı Ok 8"/>
          <p:cNvSpPr/>
          <p:nvPr/>
        </p:nvSpPr>
        <p:spPr>
          <a:xfrm>
            <a:off x="5753525" y="3374065"/>
            <a:ext cx="484632" cy="648585"/>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aphicFrame>
        <p:nvGraphicFramePr>
          <p:cNvPr id="10" name="Tablo 9"/>
          <p:cNvGraphicFramePr>
            <a:graphicFrameLocks noGrp="1"/>
          </p:cNvGraphicFramePr>
          <p:nvPr>
            <p:extLst>
              <p:ext uri="{D42A27DB-BD31-4B8C-83A1-F6EECF244321}">
                <p14:modId xmlns:p14="http://schemas.microsoft.com/office/powerpoint/2010/main" val="1128642033"/>
              </p:ext>
            </p:extLst>
          </p:nvPr>
        </p:nvGraphicFramePr>
        <p:xfrm>
          <a:off x="2179674" y="4008474"/>
          <a:ext cx="7995684" cy="640080"/>
        </p:xfrm>
        <a:graphic>
          <a:graphicData uri="http://schemas.openxmlformats.org/drawingml/2006/table">
            <a:tbl>
              <a:tblPr/>
              <a:tblGrid>
                <a:gridCol w="7995684">
                  <a:extLst>
                    <a:ext uri="{9D8B030D-6E8A-4147-A177-3AD203B41FA5}">
                      <a16:colId xmlns:a16="http://schemas.microsoft.com/office/drawing/2014/main" val="20000"/>
                    </a:ext>
                  </a:extLst>
                </a:gridCol>
              </a:tblGrid>
              <a:tr h="446568">
                <a:tc>
                  <a:txBody>
                    <a:bodyPr/>
                    <a:lstStyle/>
                    <a:p>
                      <a:r>
                        <a:rPr lang="tr-TR" sz="1800" b="0" i="0" u="none" strike="noStrike" kern="1200" baseline="0" dirty="0">
                          <a:solidFill>
                            <a:schemeClr val="tx1"/>
                          </a:solidFill>
                          <a:latin typeface="+mn-lt"/>
                          <a:ea typeface="+mn-ea"/>
                          <a:cs typeface="+mn-cs"/>
                        </a:rPr>
                        <a:t>Hastane etik kurulu gerektiğinde yasal düzenlemeleri zorlayan bazı etik sorunlar karşısında yargıya başvurulmasını önerebilmelidir.</a:t>
                      </a:r>
                      <a:endParaRPr lang="tr-TR"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4"/>
                    </a:solidFill>
                  </a:tcPr>
                </a:tc>
                <a:extLst>
                  <a:ext uri="{0D108BD9-81ED-4DB2-BD59-A6C34878D82A}">
                    <a16:rowId xmlns:a16="http://schemas.microsoft.com/office/drawing/2014/main" val="10000"/>
                  </a:ext>
                </a:extLst>
              </a:tr>
            </a:tbl>
          </a:graphicData>
        </a:graphic>
      </p:graphicFrame>
      <p:graphicFrame>
        <p:nvGraphicFramePr>
          <p:cNvPr id="11" name="Tablo 10"/>
          <p:cNvGraphicFramePr>
            <a:graphicFrameLocks noGrp="1"/>
          </p:cNvGraphicFramePr>
          <p:nvPr>
            <p:extLst>
              <p:ext uri="{D42A27DB-BD31-4B8C-83A1-F6EECF244321}">
                <p14:modId xmlns:p14="http://schemas.microsoft.com/office/powerpoint/2010/main" val="2422551165"/>
              </p:ext>
            </p:extLst>
          </p:nvPr>
        </p:nvGraphicFramePr>
        <p:xfrm>
          <a:off x="2193318" y="4657061"/>
          <a:ext cx="7960775" cy="548640"/>
        </p:xfrm>
        <a:graphic>
          <a:graphicData uri="http://schemas.openxmlformats.org/drawingml/2006/table">
            <a:tbl>
              <a:tblPr/>
              <a:tblGrid>
                <a:gridCol w="7960775">
                  <a:extLst>
                    <a:ext uri="{9D8B030D-6E8A-4147-A177-3AD203B41FA5}">
                      <a16:colId xmlns:a16="http://schemas.microsoft.com/office/drawing/2014/main" val="20000"/>
                    </a:ext>
                  </a:extLst>
                </a:gridCol>
              </a:tblGrid>
              <a:tr h="372139">
                <a:tc>
                  <a:txBody>
                    <a:bodyPr/>
                    <a:lstStyle/>
                    <a:p>
                      <a:r>
                        <a:rPr lang="tr-TR" sz="1400" b="0" i="0" u="none" strike="noStrike" kern="1200" baseline="0" dirty="0">
                          <a:solidFill>
                            <a:schemeClr val="tx1"/>
                          </a:solidFill>
                          <a:latin typeface="+mn-lt"/>
                          <a:ea typeface="+mn-ea"/>
                          <a:cs typeface="+mn-cs"/>
                        </a:rPr>
                        <a:t>Toplumsal ve bireysel haklarla ilgili ekonomi, eğitim, iş doyumu, verimlilik gibi boyutlar içeren denetim sürecinin kişisellikten uzak yöntemlerle gerçekleştirmesi gerekmektedir</a:t>
                      </a:r>
                      <a:r>
                        <a:rPr lang="tr-TR" sz="1600" b="0" i="0" u="none" strike="noStrike" kern="1200" baseline="0" dirty="0">
                          <a:solidFill>
                            <a:schemeClr val="tx1"/>
                          </a:solidFill>
                          <a:latin typeface="+mn-lt"/>
                          <a:ea typeface="+mn-ea"/>
                          <a:cs typeface="+mn-cs"/>
                        </a:rPr>
                        <a:t>. </a:t>
                      </a:r>
                      <a:endParaRPr lang="tr-TR" sz="1600"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4">
                        <a:lumMod val="40000"/>
                        <a:lumOff val="60000"/>
                      </a:schemeClr>
                    </a:solidFill>
                  </a:tcPr>
                </a:tc>
                <a:extLst>
                  <a:ext uri="{0D108BD9-81ED-4DB2-BD59-A6C34878D82A}">
                    <a16:rowId xmlns:a16="http://schemas.microsoft.com/office/drawing/2014/main" val="10000"/>
                  </a:ext>
                </a:extLst>
              </a:tr>
            </a:tbl>
          </a:graphicData>
        </a:graphic>
      </p:graphicFrame>
      <p:sp>
        <p:nvSpPr>
          <p:cNvPr id="12" name="Dikdörtgen 11"/>
          <p:cNvSpPr/>
          <p:nvPr/>
        </p:nvSpPr>
        <p:spPr>
          <a:xfrm>
            <a:off x="3055527" y="150259"/>
            <a:ext cx="5023363" cy="369332"/>
          </a:xfrm>
          <a:prstGeom prst="rect">
            <a:avLst/>
          </a:prstGeom>
        </p:spPr>
        <p:txBody>
          <a:bodyPr wrap="none">
            <a:spAutoFit/>
          </a:bodyPr>
          <a:lstStyle/>
          <a:p>
            <a:r>
              <a:rPr lang="tr-TR" b="1" i="1" dirty="0"/>
              <a:t>Hastane Etik Kurullarında dikkat edilecek noktalar </a:t>
            </a:r>
            <a:endParaRPr lang="tr-TR" b="1" dirty="0"/>
          </a:p>
        </p:txBody>
      </p:sp>
    </p:spTree>
    <p:extLst>
      <p:ext uri="{BB962C8B-B14F-4D97-AF65-F5344CB8AC3E}">
        <p14:creationId xmlns:p14="http://schemas.microsoft.com/office/powerpoint/2010/main" val="3501112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Mesleki Etik ve Mesleki Değerler </a:t>
            </a:r>
            <a:endParaRPr lang="tr-TR" dirty="0"/>
          </a:p>
        </p:txBody>
      </p:sp>
      <p:sp>
        <p:nvSpPr>
          <p:cNvPr id="3" name="İçerik Yer Tutucusu 2"/>
          <p:cNvSpPr>
            <a:spLocks noGrp="1"/>
          </p:cNvSpPr>
          <p:nvPr>
            <p:ph idx="1"/>
          </p:nvPr>
        </p:nvSpPr>
        <p:spPr/>
        <p:txBody>
          <a:bodyPr/>
          <a:lstStyle/>
          <a:p>
            <a:endParaRPr lang="tr-TR" b="1" dirty="0"/>
          </a:p>
          <a:p>
            <a:endParaRPr lang="tr-TR" b="1" dirty="0"/>
          </a:p>
          <a:p>
            <a:r>
              <a:rPr lang="tr-TR" b="1" dirty="0"/>
              <a:t>Meslek </a:t>
            </a:r>
            <a:r>
              <a:rPr lang="tr-TR" dirty="0"/>
              <a:t>(TDK) “belli bir eğitim ile kazanılan, sistemli bilgi ve becerilere dayalı, insanlara yararlı mal üretmek, hizmet vermek ve karşılığında para kazanmak için yapılan, kuralları belirlenmiş iş, uğraş” olarak tanımlanmaktadır. Herhangi bir uğraşın meslek olarak kabul edilmesi için taşıması gereken belirli özellikleri vardır </a:t>
            </a:r>
          </a:p>
        </p:txBody>
      </p:sp>
    </p:spTree>
    <p:extLst>
      <p:ext uri="{BB962C8B-B14F-4D97-AF65-F5344CB8AC3E}">
        <p14:creationId xmlns:p14="http://schemas.microsoft.com/office/powerpoint/2010/main" val="4032509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0465" y="874104"/>
            <a:ext cx="8867775" cy="504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ikdörtgen 3"/>
          <p:cNvSpPr/>
          <p:nvPr/>
        </p:nvSpPr>
        <p:spPr>
          <a:xfrm>
            <a:off x="4876801" y="1128731"/>
            <a:ext cx="3051544" cy="276999"/>
          </a:xfrm>
          <a:prstGeom prst="rect">
            <a:avLst/>
          </a:prstGeom>
        </p:spPr>
        <p:txBody>
          <a:bodyPr wrap="square">
            <a:spAutoFit/>
          </a:bodyPr>
          <a:lstStyle/>
          <a:p>
            <a:r>
              <a:rPr lang="tr-TR" sz="1200" dirty="0"/>
              <a:t>Toplumun gereksinimini yanıtlamalı</a:t>
            </a:r>
          </a:p>
        </p:txBody>
      </p:sp>
      <p:sp>
        <p:nvSpPr>
          <p:cNvPr id="5" name="Dikdörtgen 4"/>
          <p:cNvSpPr/>
          <p:nvPr/>
        </p:nvSpPr>
        <p:spPr>
          <a:xfrm>
            <a:off x="2105247" y="2042579"/>
            <a:ext cx="2849526" cy="600164"/>
          </a:xfrm>
          <a:prstGeom prst="rect">
            <a:avLst/>
          </a:prstGeom>
        </p:spPr>
        <p:txBody>
          <a:bodyPr wrap="square">
            <a:spAutoFit/>
          </a:bodyPr>
          <a:lstStyle/>
          <a:p>
            <a:r>
              <a:rPr lang="tr-TR" sz="1100" dirty="0"/>
              <a:t>Uygulama standartlarını belirleyip, mesleğin gelişimini destekleyen meslek örgütü ve yayın organlarına sahip olmalı. </a:t>
            </a:r>
          </a:p>
        </p:txBody>
      </p:sp>
      <p:sp>
        <p:nvSpPr>
          <p:cNvPr id="6" name="Dikdörtgen 5"/>
          <p:cNvSpPr/>
          <p:nvPr/>
        </p:nvSpPr>
        <p:spPr>
          <a:xfrm>
            <a:off x="1786270" y="3075064"/>
            <a:ext cx="2753833" cy="646331"/>
          </a:xfrm>
          <a:prstGeom prst="rect">
            <a:avLst/>
          </a:prstGeom>
        </p:spPr>
        <p:txBody>
          <a:bodyPr wrap="square">
            <a:spAutoFit/>
          </a:bodyPr>
          <a:lstStyle/>
          <a:p>
            <a:r>
              <a:rPr lang="tr-TR" sz="1200" dirty="0"/>
              <a:t>Meslek üyelerini yönlendiren ve mesleki kararlarına rehberlik eden etik kodlar olmalı. </a:t>
            </a:r>
          </a:p>
        </p:txBody>
      </p:sp>
      <p:sp>
        <p:nvSpPr>
          <p:cNvPr id="7" name="Dikdörtgen 6"/>
          <p:cNvSpPr/>
          <p:nvPr/>
        </p:nvSpPr>
        <p:spPr>
          <a:xfrm>
            <a:off x="2285999" y="4233162"/>
            <a:ext cx="2966485" cy="461665"/>
          </a:xfrm>
          <a:prstGeom prst="rect">
            <a:avLst/>
          </a:prstGeom>
        </p:spPr>
        <p:txBody>
          <a:bodyPr wrap="square">
            <a:spAutoFit/>
          </a:bodyPr>
          <a:lstStyle/>
          <a:p>
            <a:r>
              <a:rPr lang="tr-TR" sz="1200" dirty="0"/>
              <a:t>Meslek üyeleri, hizmet sunmaya istekli olmalı. (Motivasyon) </a:t>
            </a:r>
          </a:p>
        </p:txBody>
      </p:sp>
      <p:sp>
        <p:nvSpPr>
          <p:cNvPr id="8" name="Dikdörtgen 7"/>
          <p:cNvSpPr/>
          <p:nvPr/>
        </p:nvSpPr>
        <p:spPr>
          <a:xfrm>
            <a:off x="4540103" y="5136377"/>
            <a:ext cx="3299637" cy="646331"/>
          </a:xfrm>
          <a:prstGeom prst="rect">
            <a:avLst/>
          </a:prstGeom>
        </p:spPr>
        <p:txBody>
          <a:bodyPr wrap="square">
            <a:spAutoFit/>
          </a:bodyPr>
          <a:lstStyle/>
          <a:p>
            <a:r>
              <a:rPr lang="tr-TR" sz="1200" dirty="0"/>
              <a:t>Mesleki üyeleri kendi politika ve davranışlarının kontrolünü elinde tutmalı ve bağımsız olmalı. </a:t>
            </a:r>
          </a:p>
          <a:p>
            <a:r>
              <a:rPr lang="tr-TR" sz="1200" dirty="0"/>
              <a:t>                                       (Otonomi) </a:t>
            </a:r>
          </a:p>
        </p:txBody>
      </p:sp>
      <p:sp>
        <p:nvSpPr>
          <p:cNvPr id="9" name="Dikdörtgen 8"/>
          <p:cNvSpPr/>
          <p:nvPr/>
        </p:nvSpPr>
        <p:spPr>
          <a:xfrm>
            <a:off x="7336464" y="1996412"/>
            <a:ext cx="2775099" cy="646331"/>
          </a:xfrm>
          <a:prstGeom prst="rect">
            <a:avLst/>
          </a:prstGeom>
        </p:spPr>
        <p:txBody>
          <a:bodyPr wrap="square">
            <a:spAutoFit/>
          </a:bodyPr>
          <a:lstStyle/>
          <a:p>
            <a:r>
              <a:rPr lang="tr-TR" sz="1200" dirty="0"/>
              <a:t>Kendine özel bir bilimsel dil ile geliştirilmiş bilgi çerçevesi ve bunu kullanabileceği hizmet alanı olmalı. </a:t>
            </a:r>
          </a:p>
        </p:txBody>
      </p:sp>
      <p:sp>
        <p:nvSpPr>
          <p:cNvPr id="10" name="Dikdörtgen 9"/>
          <p:cNvSpPr/>
          <p:nvPr/>
        </p:nvSpPr>
        <p:spPr>
          <a:xfrm>
            <a:off x="7839741" y="2982730"/>
            <a:ext cx="2495106" cy="646331"/>
          </a:xfrm>
          <a:prstGeom prst="rect">
            <a:avLst/>
          </a:prstGeom>
        </p:spPr>
        <p:txBody>
          <a:bodyPr wrap="square">
            <a:spAutoFit/>
          </a:bodyPr>
          <a:lstStyle/>
          <a:p>
            <a:r>
              <a:rPr lang="tr-TR" sz="1200" dirty="0"/>
              <a:t>Hizmet </a:t>
            </a:r>
            <a:r>
              <a:rPr lang="tr-TR" sz="1200" dirty="0" err="1"/>
              <a:t>entellektüel</a:t>
            </a:r>
            <a:r>
              <a:rPr lang="tr-TR" sz="1200" dirty="0"/>
              <a:t> aktiviteleri içermeli ve bireysel sorumluluk alma hizmetin güçlü bir özelliği olmalı. </a:t>
            </a:r>
          </a:p>
        </p:txBody>
      </p:sp>
      <p:sp>
        <p:nvSpPr>
          <p:cNvPr id="11" name="Dikdörtgen 10"/>
          <p:cNvSpPr/>
          <p:nvPr/>
        </p:nvSpPr>
        <p:spPr>
          <a:xfrm>
            <a:off x="7091917" y="4233162"/>
            <a:ext cx="2884968" cy="461665"/>
          </a:xfrm>
          <a:prstGeom prst="rect">
            <a:avLst/>
          </a:prstGeom>
        </p:spPr>
        <p:txBody>
          <a:bodyPr wrap="square">
            <a:spAutoFit/>
          </a:bodyPr>
          <a:lstStyle/>
          <a:p>
            <a:r>
              <a:rPr lang="tr-TR" sz="1200" dirty="0"/>
              <a:t>Sistemli bir eğitimle kazanılmış bilgi ve becerilere dayanmalı. </a:t>
            </a:r>
          </a:p>
        </p:txBody>
      </p:sp>
      <p:sp>
        <p:nvSpPr>
          <p:cNvPr id="12" name="Dikdörtgen 11"/>
          <p:cNvSpPr/>
          <p:nvPr/>
        </p:nvSpPr>
        <p:spPr>
          <a:xfrm>
            <a:off x="4215560" y="224688"/>
            <a:ext cx="3939220" cy="369332"/>
          </a:xfrm>
          <a:prstGeom prst="rect">
            <a:avLst/>
          </a:prstGeom>
        </p:spPr>
        <p:txBody>
          <a:bodyPr wrap="none">
            <a:spAutoFit/>
          </a:bodyPr>
          <a:lstStyle/>
          <a:p>
            <a:r>
              <a:rPr lang="tr-TR" b="1" i="1" dirty="0"/>
              <a:t>Mesleklerin taşıması gereken özellikler </a:t>
            </a:r>
            <a:endParaRPr lang="tr-TR" b="1" dirty="0"/>
          </a:p>
        </p:txBody>
      </p:sp>
    </p:spTree>
    <p:extLst>
      <p:ext uri="{BB962C8B-B14F-4D97-AF65-F5344CB8AC3E}">
        <p14:creationId xmlns:p14="http://schemas.microsoft.com/office/powerpoint/2010/main" val="26993970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b="1" dirty="0"/>
          </a:p>
          <a:p>
            <a:r>
              <a:rPr lang="tr-TR" b="1" dirty="0"/>
              <a:t>Meslek etiği; </a:t>
            </a:r>
            <a:r>
              <a:rPr lang="tr-TR" dirty="0"/>
              <a:t>herhangi bir meslekte çalışan bireylerin göz önünde bulundurduğu, diğer meslek üyeleri tarafından ortak kabul görmüş ilkeleri, yaklaşımları, kuralları, tutum ve davranışları içerir. Bir meslek grubuna mensup olanların uyması gereken kuralların tamamına ise </a:t>
            </a:r>
            <a:r>
              <a:rPr lang="tr-TR" b="1" dirty="0"/>
              <a:t>meslek etiği ilkeleri </a:t>
            </a:r>
            <a:r>
              <a:rPr lang="tr-TR" dirty="0"/>
              <a:t>denir. </a:t>
            </a:r>
          </a:p>
        </p:txBody>
      </p:sp>
    </p:spTree>
    <p:extLst>
      <p:ext uri="{BB962C8B-B14F-4D97-AF65-F5344CB8AC3E}">
        <p14:creationId xmlns:p14="http://schemas.microsoft.com/office/powerpoint/2010/main" val="2549640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Meslek etiği ilkeleri </a:t>
            </a:r>
            <a:endParaRPr lang="tr-TR" dirty="0"/>
          </a:p>
        </p:txBody>
      </p:sp>
      <p:sp>
        <p:nvSpPr>
          <p:cNvPr id="3" name="İçerik Yer Tutucusu 2"/>
          <p:cNvSpPr>
            <a:spLocks noGrp="1"/>
          </p:cNvSpPr>
          <p:nvPr>
            <p:ph idx="1"/>
          </p:nvPr>
        </p:nvSpPr>
        <p:spPr/>
        <p:txBody>
          <a:bodyPr>
            <a:normAutofit fontScale="77500" lnSpcReduction="20000"/>
          </a:bodyPr>
          <a:lstStyle/>
          <a:p>
            <a:endParaRPr lang="tr-TR" dirty="0"/>
          </a:p>
          <a:p>
            <a:r>
              <a:rPr lang="tr-TR" b="1" dirty="0"/>
              <a:t>Doğruluk; </a:t>
            </a:r>
            <a:r>
              <a:rPr lang="tr-TR" dirty="0"/>
              <a:t>doğru sözlülük ve güvenirliğe işaret eden bir kavramdır. Mesleki etik davranış, başkaları ile ilişkilerde dürüst olmayı ve içtenliği gerektirir. Bütün meslektaşlar çalışmalarının her cephesinde dürüstlük sergilemelidir. </a:t>
            </a:r>
          </a:p>
          <a:p>
            <a:r>
              <a:rPr lang="tr-TR" b="1" dirty="0"/>
              <a:t>Yasallık; </a:t>
            </a:r>
            <a:r>
              <a:rPr lang="tr-TR" dirty="0"/>
              <a:t>iş hayatında üretimin ve çalışanlarla ilgili problemlerin çözümünde yasalara bağlı kalmak da mesleki etik ilkelerindendir. İş yaşamında gerek üretim alanını gerekse çalışma hayatını düzenleyen yasalar mevcuttur. Bu yasalara bağlı kalmak mesleği ve meslek mensubunu da güvence altına almaktadır. </a:t>
            </a:r>
          </a:p>
          <a:p>
            <a:r>
              <a:rPr lang="tr-TR" dirty="0"/>
              <a:t> </a:t>
            </a:r>
            <a:r>
              <a:rPr lang="tr-TR" b="1" dirty="0"/>
              <a:t>Yeterlik; </a:t>
            </a:r>
            <a:r>
              <a:rPr lang="tr-TR" dirty="0"/>
              <a:t>iş hayatında her gün sürekli gelişmeler olmaktadır. Bu gelişmeleri takip etmek, kendini yenilemek, iş hayatına uyarlamak mesleki etik ilkeleri arasında önemli yer tutmaktadır. Meslekte sahip olunan mesleki boyut, o işi yapmak konusunda kişiye toplum içerisinde “uzman”, ”yetkili” veya “yeterli kişi” gibi kimlikler kazandırır. Bir işi yapabilmek için diploma ya da herhangi bir belge almak, gerçekte o kişiye söz konusu işi yapabilme konusunda hak ve yetki verir. Bu nedenle meslek elemanlarının iyi bir eğitimden geçmiş olmaları gereklidir. Yeterlik aynı zamanda sorumluluk alabilme davranışıdır. </a:t>
            </a:r>
          </a:p>
          <a:p>
            <a:endParaRPr lang="tr-TR" dirty="0"/>
          </a:p>
        </p:txBody>
      </p:sp>
    </p:spTree>
    <p:extLst>
      <p:ext uri="{BB962C8B-B14F-4D97-AF65-F5344CB8AC3E}">
        <p14:creationId xmlns:p14="http://schemas.microsoft.com/office/powerpoint/2010/main" val="2163376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endParaRPr lang="tr-TR" dirty="0"/>
          </a:p>
          <a:p>
            <a:r>
              <a:rPr lang="tr-TR" b="1" dirty="0"/>
              <a:t>Güvenirlik; </a:t>
            </a:r>
            <a:r>
              <a:rPr lang="tr-TR" dirty="0"/>
              <a:t>meslek olarak kabul edilen bütün işlerin kendine özgü etik değer ve ilkeleri vardır. Mesleğin üyeleri bu etik değer ve ilkelere uygun davranmak durumundadırlar. Mesleğe uygun olmayan davranışların sergilenmesi durumunda meslek etiği ilkeleri devreye girer. Bunlar; yetersiz ve ilkesiz üyeleri meslekten ayırmak, meslek içi rekabeti düzenlemek, mesleğin ideallerini korumaktır. </a:t>
            </a:r>
          </a:p>
          <a:p>
            <a:endParaRPr lang="tr-TR" dirty="0"/>
          </a:p>
          <a:p>
            <a:r>
              <a:rPr lang="tr-TR" b="1" dirty="0"/>
              <a:t>Mesleğe bağlılık; </a:t>
            </a:r>
            <a:r>
              <a:rPr lang="tr-TR" dirty="0"/>
              <a:t>bir mesleğin kişinin yaşamında önemli olması, mesleğiyle özdeşleşmesi durumudur. Kişinin iş hayatı içerisinde sürekli kendini geliştirmesi ve eğitim olanaklarından yararlanması işine verdiği önemi gösterir. Yalnızca kendi gelişimini yeterli görmeyip, meslektaşlarının mesleki gelişimine katkıda bulunmak da meslek etiği içindedir. Mesleğe bağlılık kişinin işini sevmesine ve huzurlu bir ortamda çalışmasına katkıda bulunur. Bu durumda iş ve meslek hayatında verimliliğin artmasına katkıda bulunur.</a:t>
            </a:r>
          </a:p>
          <a:p>
            <a:endParaRPr lang="tr-TR" dirty="0"/>
          </a:p>
        </p:txBody>
      </p:sp>
    </p:spTree>
    <p:extLst>
      <p:ext uri="{BB962C8B-B14F-4D97-AF65-F5344CB8AC3E}">
        <p14:creationId xmlns:p14="http://schemas.microsoft.com/office/powerpoint/2010/main" val="4105653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Yaşamın birçok alanında ortaya çıkan değişimlere ayak uydurmak için “iyi olan ne?”,</a:t>
            </a:r>
          </a:p>
          <a:p>
            <a:pPr marL="0" indent="0">
              <a:buNone/>
            </a:pPr>
            <a:r>
              <a:rPr lang="tr-TR" dirty="0"/>
              <a:t>  “ne yapmalı/ yapmamalı?” ve</a:t>
            </a:r>
          </a:p>
          <a:p>
            <a:pPr marL="0" indent="0">
              <a:buNone/>
            </a:pPr>
            <a:r>
              <a:rPr lang="tr-TR" dirty="0"/>
              <a:t>  “niçin yapmalı/yapmamalı?” </a:t>
            </a:r>
          </a:p>
          <a:p>
            <a:pPr marL="0" indent="0">
              <a:buNone/>
            </a:pPr>
            <a:r>
              <a:rPr lang="tr-TR" dirty="0"/>
              <a:t>gibi sorulara yanıtlar arayarak mesleki düzenlemeler yapılmaktadır. Böyle bir ortamda meslek mensuplarının davranışlarına yön verecek veya rehberlik edecek birtakım standartlara, normlara ve düzenlemelere ihtiyaç duyulmaktadır </a:t>
            </a:r>
          </a:p>
        </p:txBody>
      </p:sp>
    </p:spTree>
    <p:extLst>
      <p:ext uri="{BB962C8B-B14F-4D97-AF65-F5344CB8AC3E}">
        <p14:creationId xmlns:p14="http://schemas.microsoft.com/office/powerpoint/2010/main" val="3976809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nn-NO" b="1" dirty="0"/>
              <a:t>Etik Kuralların Sağlık Hizmetine Katkıları </a:t>
            </a:r>
            <a:endParaRPr lang="tr-TR" dirty="0"/>
          </a:p>
        </p:txBody>
      </p:sp>
      <p:sp>
        <p:nvSpPr>
          <p:cNvPr id="3" name="İçerik Yer Tutucusu 2"/>
          <p:cNvSpPr>
            <a:spLocks noGrp="1"/>
          </p:cNvSpPr>
          <p:nvPr>
            <p:ph idx="1"/>
          </p:nvPr>
        </p:nvSpPr>
        <p:spPr/>
        <p:txBody>
          <a:bodyPr>
            <a:normAutofit fontScale="85000" lnSpcReduction="20000"/>
          </a:bodyPr>
          <a:lstStyle/>
          <a:p>
            <a:r>
              <a:rPr lang="tr-TR" b="1" dirty="0"/>
              <a:t>Zarar Vermeme ve Yarar Sağlama</a:t>
            </a:r>
            <a:r>
              <a:rPr lang="tr-TR" dirty="0"/>
              <a:t>: Tıp etiği ilkeleri, bireyin eşsiz olduğuna inanır. Hastaya/sağlıklı bireylere bakım ve tedavide zarar verecek her türlü davranış, eylemden kaçınılır. Uygulanan tüm girişimlerin bireylere </a:t>
            </a:r>
            <a:r>
              <a:rPr lang="tr-TR" dirty="0" err="1"/>
              <a:t>minumum</a:t>
            </a:r>
            <a:r>
              <a:rPr lang="tr-TR" dirty="0"/>
              <a:t> zarar ve maksimum fayda sağlaması hedeflenir. Ayrıca hasta bakımda temel amaçlardan biri bireyin acı çekmesini önlemek veya en aza indirmektir. Aksi takdirde hasta tedaviyi reddedebilir. İnsanın tedavi esnasında acı çekmesiyle ilişkili olarak </a:t>
            </a:r>
            <a:r>
              <a:rPr lang="tr-TR" dirty="0" err="1"/>
              <a:t>İbn</a:t>
            </a:r>
            <a:r>
              <a:rPr lang="tr-TR" dirty="0"/>
              <a:t>-i Sina “İnsanın duyduğu acıdan duman çıksa, dünya ebediyen karanlığa gömülürdü.” sözüyle de bu durumun önemini belirtmiştir.  Sağlık personeli bakım verdiği bireye tüm dikkatini vererek ilgilenir, yetersiz kalan ekip arkadaşına yardım eder. </a:t>
            </a:r>
          </a:p>
          <a:p>
            <a:r>
              <a:rPr lang="tr-TR" dirty="0"/>
              <a:t>Zarar vermeme ve yarar sağlama ilkesinde sağlık personelinin takınması gereken tutumlar; ilgilenmek, merak etmek, üstlenmek, sevecenlik, azim ve sabır olmalıdır. Örneğin, kendisi okuyabilmesine rağmen sağlık personelinden kitap okumasını isteyen yaşlı hastanın bu ricasını meşguliyetini bahane etmeden yerine getirmesi yararlılık ilkesi davranışıdır. </a:t>
            </a:r>
          </a:p>
        </p:txBody>
      </p:sp>
    </p:spTree>
    <p:extLst>
      <p:ext uri="{BB962C8B-B14F-4D97-AF65-F5344CB8AC3E}">
        <p14:creationId xmlns:p14="http://schemas.microsoft.com/office/powerpoint/2010/main" val="3431115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Tıp etiğinin, en eski ilkesi yararlılık ilkesidir. Bu ilke, sayesinde sağlık çalışanı hastanın yaşamına destek verir, onu tedavi ederek ağrı ve acısını dindirir. Her durumda hastaya yararlı olur. Tıp etiğinde yararlılık ilkesine koşut giden ilke kötü davranmama ilkesidir.  </a:t>
            </a:r>
          </a:p>
          <a:p>
            <a:r>
              <a:rPr lang="tr-TR" dirty="0"/>
              <a:t>Örneğin; </a:t>
            </a:r>
            <a:r>
              <a:rPr lang="tr-TR" dirty="0" err="1"/>
              <a:t>Triyajda</a:t>
            </a:r>
            <a:r>
              <a:rPr lang="tr-TR" dirty="0"/>
              <a:t>, (hastaların tedavi önceliğine göre ayrılması) çok fazla yaralanmış iyileşemeyecek durumda olanlara müdahale edilmez. Acımasızlık gibi görülmesine karşın, çok sayıda hastanın olduğu ve imkânların yetersiz olduğu durumlarda </a:t>
            </a:r>
            <a:r>
              <a:rPr lang="tr-TR" dirty="0" err="1"/>
              <a:t>triyaj</a:t>
            </a:r>
            <a:r>
              <a:rPr lang="tr-TR" dirty="0"/>
              <a:t> yapılarak yararlılık ilkesi uygulanır. </a:t>
            </a:r>
          </a:p>
          <a:p>
            <a:endParaRPr lang="tr-TR" dirty="0"/>
          </a:p>
        </p:txBody>
      </p:sp>
    </p:spTree>
    <p:extLst>
      <p:ext uri="{BB962C8B-B14F-4D97-AF65-F5344CB8AC3E}">
        <p14:creationId xmlns:p14="http://schemas.microsoft.com/office/powerpoint/2010/main" val="1509038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Özerklik/Bireye Saygı: </a:t>
            </a:r>
            <a:r>
              <a:rPr lang="tr-TR" dirty="0"/>
              <a:t>Bireyin bağımsız karar verme ve seçim yapma kapasitesi </a:t>
            </a:r>
            <a:r>
              <a:rPr lang="tr-TR" b="1" dirty="0"/>
              <a:t>özerkliktir</a:t>
            </a:r>
            <a:r>
              <a:rPr lang="tr-TR" dirty="0"/>
              <a:t>. Özgür seçim yapma temel bir insan hakkıdır ve bilgilendirmeyi gerektirir. Bireyin değerliliğini ve eşsizliğini kabul etmek </a:t>
            </a:r>
            <a:r>
              <a:rPr lang="tr-TR" b="1" dirty="0"/>
              <a:t>bireye saygı </a:t>
            </a:r>
            <a:r>
              <a:rPr lang="tr-TR" dirty="0"/>
              <a:t>duymaktır. Sağlık personeli bu etik ilke için gizliliği korur, sağlıklı/hasta bireyin ve personelin güvenliğini sağlar. </a:t>
            </a:r>
          </a:p>
          <a:p>
            <a:r>
              <a:rPr lang="tr-TR" dirty="0"/>
              <a:t>Birey uygulanması planlanan tedavinin bütün olası seçeneklerini, tüm seçeneklerin avantajlarını ve dezavantajlarını bilme hakkına sahiptir. Örneğin, ameliyattan önce bireyin okuyup imzaladığı bilgilendirilmiş/aydınlatılmış rıza (onam) metni özerkliğe saygıyı gösterir. </a:t>
            </a:r>
          </a:p>
          <a:p>
            <a:r>
              <a:rPr lang="tr-TR" dirty="0"/>
              <a:t>Özerklik/bireye saygı ilkesinde sağlık personelinin takınması gereken tutumlar; </a:t>
            </a:r>
            <a:r>
              <a:rPr lang="tr-TR" b="1" dirty="0"/>
              <a:t>önemsemek, düşünmek, empati kurmak, hümanistlik (insancıllık), nezaket, saygı ve güven duymak </a:t>
            </a:r>
            <a:r>
              <a:rPr lang="tr-TR" dirty="0"/>
              <a:t>olmalıdır </a:t>
            </a:r>
          </a:p>
        </p:txBody>
      </p:sp>
    </p:spTree>
    <p:extLst>
      <p:ext uri="{BB962C8B-B14F-4D97-AF65-F5344CB8AC3E}">
        <p14:creationId xmlns:p14="http://schemas.microsoft.com/office/powerpoint/2010/main" val="4147289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Başka bir örnekte ise, sağlık için ayrılan paranın nasıl kullanılacağına karar verilmesinde de bu teoriden yararlanılır. Çok sayıda insanı etkileyen bir hastalığın araştırılması için para ayrılması, az sayıda kişiyi etkileyen bir hastalığın araştırılması için para ayrılmasından daha önemlidir  </a:t>
            </a:r>
          </a:p>
          <a:p>
            <a:r>
              <a:rPr lang="tr-TR" dirty="0"/>
              <a:t>Sağlık çalışanının birinci görevi; bireyin sağlık, esenlik ve güvenliğini koruma ve geliştirmedir. Bu yüzden hastasına zarar vermekten kaçınma zorunluluğu ve bu zorunluluğa temel oluşturan ilke, yararlılık ilkesidir. </a:t>
            </a:r>
          </a:p>
          <a:p>
            <a:endParaRPr lang="tr-TR" dirty="0"/>
          </a:p>
        </p:txBody>
      </p:sp>
    </p:spTree>
    <p:extLst>
      <p:ext uri="{BB962C8B-B14F-4D97-AF65-F5344CB8AC3E}">
        <p14:creationId xmlns:p14="http://schemas.microsoft.com/office/powerpoint/2010/main" val="2905919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Adalet ve Eşitlik: </a:t>
            </a:r>
            <a:r>
              <a:rPr lang="tr-TR" dirty="0"/>
              <a:t>Adalet/adil olmak, sağlıkta eşitlik anlamında kullanılır. Ahlaki ve yasal ilkelere dikkat edilir. Eşitlik ilkesi sağlık hizmetlerine ulaşım, sağlık hizmetlerini kullanım ve kaynakların paylaşımı konusunda sağlık personeline yol göstericidir. Sağlık personeli din, dil, ırk, mezhep ayrımı gözetmeksizin her bireye eşit, adil, bireylerin aynı haklara sahip olduğunu bilerek hizmet sunar. Sağlık personeli, her bireyin sağlık bakımı savunucusu gibi davranır, etik ve yasal olmayan uygulamaları rapor eder. </a:t>
            </a:r>
          </a:p>
          <a:p>
            <a:r>
              <a:rPr lang="tr-TR" dirty="0"/>
              <a:t>Adalet ve eşitlikte sağlık personelinin takınması gereken tutumlar; cesaret, ahlaklılık, objektiflik, kabul göstermek, inanmak, özgüven ve hoşgörülülük olmalıdır. </a:t>
            </a:r>
            <a:r>
              <a:rPr lang="tr-TR" b="1" dirty="0"/>
              <a:t>Örneğin, sağlık personelinin bakım sunarken hastaların gereksinimleri ve göreceği yararı esas alarak davranması eşitlik ilkesi davranışıdır. </a:t>
            </a:r>
          </a:p>
        </p:txBody>
      </p:sp>
    </p:spTree>
    <p:extLst>
      <p:ext uri="{BB962C8B-B14F-4D97-AF65-F5344CB8AC3E}">
        <p14:creationId xmlns:p14="http://schemas.microsoft.com/office/powerpoint/2010/main" val="29925633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Mahremiyet ve Sır Saklama: </a:t>
            </a:r>
            <a:r>
              <a:rPr lang="tr-TR" dirty="0"/>
              <a:t>Bireyin fiziksel, ruhsal ve sosyal açılardan gizliliğinin korunması </a:t>
            </a:r>
            <a:r>
              <a:rPr lang="tr-TR" b="1" dirty="0"/>
              <a:t>mahremiyet</a:t>
            </a:r>
            <a:r>
              <a:rPr lang="tr-TR" dirty="0"/>
              <a:t>tir. Hasta/sağlıklı bireylerin sağlık durumuna ilişkin değerlendirmeler gizlilik içerisinde yürütülür. Muayene, teşhis, tedavi, bakım gibi doğrudan temas gerektiren işlemler gizlilik içerisinde gerçekleştirilir. Hastanın sağlık durumuna göre gerekmedikçe hem şahsi hem de ailevi hayatına müdahale edilmemelidir. Ayrıca sağlık hizmeti alıcılarının kişisel ve tıbbi kayıtlarına ait bilgiler kişilerin (fotoğraf ve video) izni olmaksızın kopyalanmamalı ve paylaşılmamalıdır. Bireyin ölümü gerçekleşse dahi mahremiyet hakkı devam eder. Mahremiyet ve sır saklamada sağlık personelinin takınması gereken tutumlar; duyarlılık, dürüstlük, sorumluluk hissetmek olmalıdır. </a:t>
            </a:r>
            <a:r>
              <a:rPr lang="tr-TR" b="1" dirty="0"/>
              <a:t>Örneğin, sağlık personelinin hastaya enjeksiyon yaparken paravan kullanması bireyin mahremiyetine saygı davranışıdır. </a:t>
            </a:r>
          </a:p>
        </p:txBody>
      </p:sp>
    </p:spTree>
    <p:extLst>
      <p:ext uri="{BB962C8B-B14F-4D97-AF65-F5344CB8AC3E}">
        <p14:creationId xmlns:p14="http://schemas.microsoft.com/office/powerpoint/2010/main" val="20935065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Etik Sorunlar </a:t>
            </a:r>
            <a:endParaRPr lang="tr-TR" dirty="0"/>
          </a:p>
        </p:txBody>
      </p:sp>
      <p:sp>
        <p:nvSpPr>
          <p:cNvPr id="3" name="İçerik Yer Tutucusu 2"/>
          <p:cNvSpPr>
            <a:spLocks noGrp="1"/>
          </p:cNvSpPr>
          <p:nvPr>
            <p:ph idx="1"/>
          </p:nvPr>
        </p:nvSpPr>
        <p:spPr/>
        <p:txBody>
          <a:bodyPr/>
          <a:lstStyle/>
          <a:p>
            <a:r>
              <a:rPr lang="tr-TR" dirty="0"/>
              <a:t>Sağlık hizmetleri sunumunda anlaşmazlıkların görülmesi </a:t>
            </a:r>
            <a:r>
              <a:rPr lang="tr-TR" b="1" dirty="0"/>
              <a:t>etik sorun </a:t>
            </a:r>
            <a:r>
              <a:rPr lang="tr-TR" dirty="0"/>
              <a:t>olarak adlandırılır. Etik sorun sağlık bakım uygulayıcıları, hastalar, aileler ve toplumu oluşturan bireyler arasında görülür. </a:t>
            </a:r>
          </a:p>
          <a:p>
            <a:r>
              <a:rPr lang="tr-TR" dirty="0"/>
              <a:t>Etik sorunlar, etik ikilem ve etik ihlal olarak iki gruba ayrılır. </a:t>
            </a:r>
            <a:r>
              <a:rPr lang="tr-TR" b="1" dirty="0"/>
              <a:t>Etik ikilem </a:t>
            </a:r>
            <a:r>
              <a:rPr lang="tr-TR" dirty="0"/>
              <a:t>sağlık hizmeti sunucusunun doğru ile yanlış arasında tereddüt etmesi, </a:t>
            </a:r>
            <a:r>
              <a:rPr lang="tr-TR" b="1" dirty="0"/>
              <a:t>etik ihlal </a:t>
            </a:r>
            <a:r>
              <a:rPr lang="tr-TR" dirty="0"/>
              <a:t>ise etik kuralın tereddütsüz göz ardı edilmesidir. </a:t>
            </a:r>
          </a:p>
        </p:txBody>
      </p:sp>
    </p:spTree>
    <p:extLst>
      <p:ext uri="{BB962C8B-B14F-4D97-AF65-F5344CB8AC3E}">
        <p14:creationId xmlns:p14="http://schemas.microsoft.com/office/powerpoint/2010/main" val="3294799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r>
              <a:rPr lang="tr-TR" dirty="0"/>
              <a:t>Kaynakların ve personelin yetersizliği, kurumun etik politikası, hasta ve yakınlarıyla iletişim sorunları, ekip üyeleri arasında iletişim ve kişisel değer çatışmaları, görev tanımlarındaki belirsizlikler, özgüven eksikliği, hastaya gerçeği söylemede tereddüt, iyileşme olasılığı olmayan hastalarda solunum desteğinin kesilmesi , yeniden canlandırma yapma veya yapmama da tereddüt </a:t>
            </a:r>
            <a:r>
              <a:rPr lang="tr-TR" b="1" dirty="0"/>
              <a:t>etik ikileme </a:t>
            </a:r>
            <a:r>
              <a:rPr lang="tr-TR" dirty="0"/>
              <a:t>neden olabilir. </a:t>
            </a:r>
          </a:p>
        </p:txBody>
      </p:sp>
    </p:spTree>
    <p:extLst>
      <p:ext uri="{BB962C8B-B14F-4D97-AF65-F5344CB8AC3E}">
        <p14:creationId xmlns:p14="http://schemas.microsoft.com/office/powerpoint/2010/main" val="17726468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Tıp uygulamasında karşılaşılan etik sorunların çözümünde, koşullara göre etik ilkelerden herhangi birinin ya da birden fazlasının seçilebileceği gibi, bazılarının da feda edilebileceğinden bahsetmiştik. Herhangi bir çatışma durumunda ihlal edilecek ilkenin seçimi sırasında, dikkat edilmesi gereken bazı noktalar vardır. Bu noktalar:  </a:t>
            </a:r>
          </a:p>
          <a:p>
            <a:pPr marL="0" indent="0">
              <a:buNone/>
            </a:pPr>
            <a:r>
              <a:rPr lang="tr-TR" dirty="0"/>
              <a:t>Başka bir seçeneğin olmadığı durumlarda çatışan ilkelerden birini çiğnemek zorunlu olabilir.  </a:t>
            </a:r>
          </a:p>
          <a:p>
            <a:r>
              <a:rPr lang="tr-TR" dirty="0"/>
              <a:t>İlke ihlal edilirken, ilkeye en az zarar verecek biçimde yapılmalıdır. </a:t>
            </a:r>
          </a:p>
          <a:p>
            <a:r>
              <a:rPr lang="tr-TR" dirty="0"/>
              <a:t>Meslek elemanı ihlalin etkilerini en aza indirmeye çalışmalıdır. </a:t>
            </a:r>
          </a:p>
          <a:p>
            <a:endParaRPr lang="tr-TR" dirty="0"/>
          </a:p>
        </p:txBody>
      </p:sp>
    </p:spTree>
    <p:extLst>
      <p:ext uri="{BB962C8B-B14F-4D97-AF65-F5344CB8AC3E}">
        <p14:creationId xmlns:p14="http://schemas.microsoft.com/office/powerpoint/2010/main" val="32648074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Sağlık çalışanları, mesleklerini uygulaması esnasında karşılaşılan etik sorunlarda belli bir karara varabilmek için zor bir süreç yaşar. Etik sorun meydana getiren her olay kendine özgü koşul ve gereklere sahiptir. Dolayısıyla etik ilkeler her olayda farklı ifade edilir. Bu durum, etik sorun çözümünde son derece dikkatli olmayı gerektirir. İlkelerin birbirleriyle çatıştığı durumların daha iyi anlaşılması için bazı örnekler verilebilir.   </a:t>
            </a:r>
          </a:p>
          <a:p>
            <a:r>
              <a:rPr lang="tr-TR" u="sng" dirty="0"/>
              <a:t>Örnek 1: </a:t>
            </a:r>
            <a:r>
              <a:rPr lang="tr-TR" dirty="0"/>
              <a:t>Kansere yakalanmış bir hastadan hastalığın gizlenmesi hatta onun kanser olmadığının söylenmesi, gerçeği söyleme, doğruluk, aydınlatılmış onam ilkelerinin; dolayısıyla, tüm bu ilkeleri içinde bulunduran özerkliğe saygı ilkesinin çiğnenmiş olması demektir. Diğer taraftan gerçeğin hastaya zarar vereceği düşüncesiyle gösterilen bu tutum, yararlılık ilkesini ön plana çıkarır. </a:t>
            </a:r>
          </a:p>
          <a:p>
            <a:endParaRPr lang="tr-TR" dirty="0"/>
          </a:p>
        </p:txBody>
      </p:sp>
    </p:spTree>
    <p:extLst>
      <p:ext uri="{BB962C8B-B14F-4D97-AF65-F5344CB8AC3E}">
        <p14:creationId xmlns:p14="http://schemas.microsoft.com/office/powerpoint/2010/main" val="133398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ETİK KAVRAMLAR </a:t>
            </a:r>
            <a:endParaRPr lang="tr-TR" dirty="0"/>
          </a:p>
        </p:txBody>
      </p:sp>
      <p:sp>
        <p:nvSpPr>
          <p:cNvPr id="3" name="İçerik Yer Tutucusu 2"/>
          <p:cNvSpPr>
            <a:spLocks noGrp="1"/>
          </p:cNvSpPr>
          <p:nvPr>
            <p:ph idx="1"/>
          </p:nvPr>
        </p:nvSpPr>
        <p:spPr/>
        <p:txBody>
          <a:bodyPr/>
          <a:lstStyle/>
          <a:p>
            <a:r>
              <a:rPr lang="tr-TR" b="1" dirty="0"/>
              <a:t>Etik </a:t>
            </a:r>
            <a:r>
              <a:rPr lang="tr-TR" dirty="0"/>
              <a:t>kavramı kelime kökeni olarak; </a:t>
            </a:r>
            <a:r>
              <a:rPr lang="tr-TR" dirty="0" err="1"/>
              <a:t>Yunanca’dan</a:t>
            </a:r>
            <a:r>
              <a:rPr lang="tr-TR" dirty="0"/>
              <a:t> “örf, adap, ahlak, töre, karakter ile ilgili/ahlaka ilişkin” anlamındaki </a:t>
            </a:r>
            <a:r>
              <a:rPr lang="tr-TR" dirty="0" err="1"/>
              <a:t>ethos</a:t>
            </a:r>
            <a:r>
              <a:rPr lang="tr-TR" dirty="0"/>
              <a:t>/</a:t>
            </a:r>
            <a:r>
              <a:rPr lang="tr-TR" dirty="0" err="1"/>
              <a:t>ethikos</a:t>
            </a:r>
            <a:r>
              <a:rPr lang="tr-TR" dirty="0"/>
              <a:t> kelimesinden gelmektedir. </a:t>
            </a:r>
          </a:p>
          <a:p>
            <a:r>
              <a:rPr lang="tr-TR" dirty="0"/>
              <a:t>Türk Dil Kurumuna göre </a:t>
            </a:r>
            <a:r>
              <a:rPr lang="tr-TR" b="1" dirty="0"/>
              <a:t>etik</a:t>
            </a:r>
            <a:r>
              <a:rPr lang="tr-TR" dirty="0"/>
              <a:t>, “çeşitli meslek kolları arasında tarafların uyması veya kaçınması gereken davranışlar bütünü ve töre bilimi” olarak tanımlanmaktadır. </a:t>
            </a:r>
          </a:p>
        </p:txBody>
      </p:sp>
    </p:spTree>
    <p:extLst>
      <p:ext uri="{BB962C8B-B14F-4D97-AF65-F5344CB8AC3E}">
        <p14:creationId xmlns:p14="http://schemas.microsoft.com/office/powerpoint/2010/main" val="35535857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u="sng" dirty="0"/>
              <a:t>Örnek 2: </a:t>
            </a:r>
            <a:r>
              <a:rPr lang="tr-TR" dirty="0"/>
              <a:t>Tedavi ve araştırma amaçlı herhangi bir uygulamadan önce hasta ya da deneklerden aydınlatılmış onam almak, özerkliğe saygı ilkesi için vazgeçilemez bir ögedir.   </a:t>
            </a:r>
          </a:p>
          <a:p>
            <a:r>
              <a:rPr lang="tr-TR" dirty="0"/>
              <a:t>Özellikle yararlılık ve özerkliğe saygı ilkelerinden hangisine uygun olarak davranılacağı konusunda sağlık çalışanları etik ikilem içinde kalmaktadır.   </a:t>
            </a:r>
          </a:p>
          <a:p>
            <a:r>
              <a:rPr lang="tr-TR" u="sng" dirty="0"/>
              <a:t>Örnek 3:</a:t>
            </a:r>
            <a:r>
              <a:rPr lang="tr-TR" dirty="0"/>
              <a:t> AİDS hastaları ve HIV taşıyıcıları gibi bulaşıcı ve salgın hastalıklara yakalanmış hastaların, toplumu korumak amacıyla kamuoyuna duyurulması özerkliğe saygı ve hasta sırrının korunması ilkesine ters düşmektedir. Bu örnekte yararlılık ile özerkliğe saygı ilkesinin şiddetle çatışması söz konusudur. Zorunlu sağlık taramaları, aşı uygulamalarında, bireyin kendi hakkında karar verme hakkı göz ardı edilmekte, dolayısıyla özerkliğe saygı ilkesi ihlal edilmektedir. </a:t>
            </a:r>
          </a:p>
          <a:p>
            <a:endParaRPr lang="tr-TR" dirty="0"/>
          </a:p>
        </p:txBody>
      </p:sp>
    </p:spTree>
    <p:extLst>
      <p:ext uri="{BB962C8B-B14F-4D97-AF65-F5344CB8AC3E}">
        <p14:creationId xmlns:p14="http://schemas.microsoft.com/office/powerpoint/2010/main" val="15290622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r>
              <a:rPr lang="tr-TR" dirty="0"/>
              <a:t>Hastaları bilgilendirmeden ve hastalardan onay alınmadan tıbbi girişim yapılması (acil müdahale gerektiren ve yakını olmayan kişiler hariç), yapılan girişimlerde hijyen kurallarının ihlal edilmesi, hastalar arasında ayrımcılık yapılması, kaynakların adaletsiz bir şekilde kullanılması, hastaya müşteri gözüyle bakılarak memnun etmek için gereksiz tetkiklerin yapılması, sağlık personeline şiddet uygulanması </a:t>
            </a:r>
            <a:r>
              <a:rPr lang="tr-TR" b="1" dirty="0"/>
              <a:t>etik ihlal</a:t>
            </a:r>
            <a:r>
              <a:rPr lang="tr-TR" dirty="0"/>
              <a:t>lerindendir. </a:t>
            </a:r>
          </a:p>
        </p:txBody>
      </p:sp>
    </p:spTree>
    <p:extLst>
      <p:ext uri="{BB962C8B-B14F-4D97-AF65-F5344CB8AC3E}">
        <p14:creationId xmlns:p14="http://schemas.microsoft.com/office/powerpoint/2010/main" val="30463136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Etik sorunların çözümüne yönelik yapılabilecek girişimler çeşitlidir. Örneğin; hasta haklarına, etik ilkelere ve etkili iletişim becerilerini geliştirmeye yönelik sağlık personeline hizmet içi eğitimler verilebilir. Sağlık kurumlarında personellerin bilgilendirilmesi için afiş, broşür gibi materyaller herkes tarafından görülebilecek bölümlere asılabilir. </a:t>
            </a:r>
            <a:r>
              <a:rPr lang="tr-TR"/>
              <a:t>Tereddütte düşülen durumlar için sağlık kurumlarındaki etik kurullara başvurulabilir. </a:t>
            </a:r>
          </a:p>
        </p:txBody>
      </p:sp>
    </p:spTree>
    <p:extLst>
      <p:ext uri="{BB962C8B-B14F-4D97-AF65-F5344CB8AC3E}">
        <p14:creationId xmlns:p14="http://schemas.microsoft.com/office/powerpoint/2010/main" val="40374931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              FİNAL ÇALIŞMA SORULARI</a:t>
            </a: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b="1" dirty="0"/>
              <a:t>1.Aşağıdakilerden hangisinde tıbbi ilişkiler göz önüne alındığında özerkliğe saygı ilkesinin önemli şartları arasında </a:t>
            </a:r>
            <a:r>
              <a:rPr lang="tr-TR" sz="1400" b="1" u="sng" dirty="0" err="1"/>
              <a:t>yeralmaz</a:t>
            </a:r>
            <a:r>
              <a:rPr lang="tr-TR" sz="1400" b="1" dirty="0"/>
              <a:t>?</a:t>
            </a:r>
            <a:endParaRPr lang="tr-TR" sz="1400" b="1" dirty="0">
              <a:cs typeface="Calibri"/>
            </a:endParaRPr>
          </a:p>
          <a:p>
            <a:pPr>
              <a:buFont typeface="Courier New" pitchFamily="49" charset="0"/>
              <a:buChar char="o"/>
            </a:pPr>
            <a:r>
              <a:rPr lang="tr-TR" sz="1400" dirty="0"/>
              <a:t>Birey durumu hakkında anlayabileceği şekilde bilgilendirilmeli</a:t>
            </a:r>
            <a:endParaRPr lang="tr-TR" sz="1400" dirty="0">
              <a:cs typeface="Calibri"/>
            </a:endParaRPr>
          </a:p>
          <a:p>
            <a:pPr>
              <a:buFont typeface="Courier New" pitchFamily="49" charset="0"/>
              <a:buChar char="o"/>
            </a:pPr>
            <a:r>
              <a:rPr lang="tr-TR" sz="1400" dirty="0"/>
              <a:t>Birey hakkında bilgilenmek istemiyorsa ikna edilmelidir</a:t>
            </a:r>
            <a:endParaRPr lang="tr-TR" sz="1400" dirty="0">
              <a:cs typeface="Calibri"/>
            </a:endParaRPr>
          </a:p>
          <a:p>
            <a:pPr>
              <a:buFont typeface="Courier New" pitchFamily="49" charset="0"/>
              <a:buChar char="o"/>
            </a:pPr>
            <a:r>
              <a:rPr lang="tr-TR" sz="1400" dirty="0"/>
              <a:t>Bireye durumu hakkında bilgi verilip, alternatifler sunulduktan sonra kendisi hakkındaki son kararın verilmesi işleminin bireye bırakılması</a:t>
            </a:r>
            <a:endParaRPr lang="tr-TR" sz="1400" dirty="0">
              <a:cs typeface="Calibri"/>
            </a:endParaRPr>
          </a:p>
          <a:p>
            <a:pPr>
              <a:buFont typeface="Courier New" pitchFamily="49" charset="0"/>
              <a:buChar char="o"/>
            </a:pPr>
            <a:r>
              <a:rPr lang="tr-TR" sz="1400" dirty="0"/>
              <a:t>Bireyin kendisinden, teşhis ve tedavi amaçlı her bir müdahale için ayrı ayrı izninin alınması</a:t>
            </a:r>
            <a:endParaRPr lang="tr-TR" sz="1400" dirty="0">
              <a:cs typeface="Calibri"/>
            </a:endParaRPr>
          </a:p>
          <a:p>
            <a:pPr>
              <a:buFont typeface="Courier New" pitchFamily="49" charset="0"/>
              <a:buChar char="o"/>
            </a:pPr>
            <a:r>
              <a:rPr lang="tr-TR" sz="1400" dirty="0"/>
              <a:t>Bireyin reddettiği müdahalelerin yapılmaması</a:t>
            </a:r>
            <a:endParaRPr lang="tr-TR" sz="1400" dirty="0">
              <a:cs typeface="Calibri"/>
            </a:endParaRPr>
          </a:p>
        </p:txBody>
      </p:sp>
    </p:spTree>
    <p:extLst>
      <p:ext uri="{BB962C8B-B14F-4D97-AF65-F5344CB8AC3E}">
        <p14:creationId xmlns:p14="http://schemas.microsoft.com/office/powerpoint/2010/main" val="41344446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r>
              <a:rPr lang="tr-TR" sz="1400" dirty="0"/>
              <a:t>2.Aşağıdakilerden hangisi en eski tıp etiği ilkesidir?.</a:t>
            </a:r>
            <a:endParaRPr lang="tr-TR" sz="1400" dirty="0">
              <a:cs typeface="Calibri"/>
            </a:endParaRPr>
          </a:p>
          <a:p>
            <a:pPr>
              <a:buFont typeface="Courier New" pitchFamily="49" charset="0"/>
              <a:buChar char="o"/>
            </a:pPr>
            <a:r>
              <a:rPr lang="tr-TR" sz="1400" dirty="0"/>
              <a:t> Yararlılık ilkesi</a:t>
            </a:r>
            <a:endParaRPr lang="tr-TR" sz="1400" dirty="0">
              <a:cs typeface="Calibri"/>
            </a:endParaRPr>
          </a:p>
          <a:p>
            <a:pPr>
              <a:buFont typeface="Courier New" pitchFamily="49" charset="0"/>
              <a:buChar char="o"/>
            </a:pPr>
            <a:r>
              <a:rPr lang="tr-TR" sz="1400" dirty="0"/>
              <a:t>Özerkliğe saygı ilkesi</a:t>
            </a:r>
            <a:endParaRPr lang="tr-TR" sz="1400" dirty="0">
              <a:cs typeface="Calibri"/>
            </a:endParaRPr>
          </a:p>
          <a:p>
            <a:pPr>
              <a:buFont typeface="Courier New" pitchFamily="49" charset="0"/>
              <a:buChar char="o"/>
            </a:pPr>
            <a:r>
              <a:rPr lang="tr-TR" sz="1400" dirty="0"/>
              <a:t>Adil olma ilkesi</a:t>
            </a:r>
            <a:endParaRPr lang="tr-TR" sz="1400" dirty="0">
              <a:cs typeface="Calibri"/>
            </a:endParaRPr>
          </a:p>
          <a:p>
            <a:pPr>
              <a:buFont typeface="Courier New" pitchFamily="49" charset="0"/>
              <a:buChar char="o"/>
            </a:pPr>
            <a:r>
              <a:rPr lang="tr-TR" sz="1400" dirty="0"/>
              <a:t>Aydınlatılmış onam ilkesi</a:t>
            </a:r>
            <a:endParaRPr lang="tr-TR" sz="1400" dirty="0">
              <a:cs typeface="Calibri"/>
            </a:endParaRPr>
          </a:p>
          <a:p>
            <a:pPr>
              <a:buFont typeface="Courier New" pitchFamily="49" charset="0"/>
              <a:buChar char="o"/>
            </a:pPr>
            <a:r>
              <a:rPr lang="tr-TR" sz="1400" dirty="0"/>
              <a:t>Mahremiyet ilkesi</a:t>
            </a:r>
            <a:endParaRPr lang="tr-TR" sz="1400" dirty="0">
              <a:cs typeface="Calibri"/>
            </a:endParaRPr>
          </a:p>
          <a:p>
            <a:pPr>
              <a:buFont typeface="Courier New" pitchFamily="49" charset="0"/>
              <a:buChar char="o"/>
            </a:pPr>
            <a:endParaRPr lang="tr-TR" dirty="0"/>
          </a:p>
        </p:txBody>
      </p:sp>
    </p:spTree>
    <p:extLst>
      <p:ext uri="{BB962C8B-B14F-4D97-AF65-F5344CB8AC3E}">
        <p14:creationId xmlns:p14="http://schemas.microsoft.com/office/powerpoint/2010/main" val="2654408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3.Hastanın sağlık durumu, konulan teşhis, uygulanacak tedavi yöntemi, başarı şansı ve süresi, tedavi yönteminin taşıdığı riskler, verilen ilaçların etkileri ve olası yan etkileri, önerilen tedaviyi kabul etmemesi durumunda yaratacağı sonuçlar ve riskler konularında aydınlatılması” anlamındaki sağlık meslek etiği hangisidir?</a:t>
            </a:r>
            <a:endParaRPr lang="tr-TR" sz="1400" dirty="0">
              <a:cs typeface="Calibri"/>
            </a:endParaRPr>
          </a:p>
          <a:p>
            <a:pPr>
              <a:buFont typeface="Courier New" pitchFamily="49" charset="0"/>
              <a:buChar char="o"/>
            </a:pPr>
            <a:r>
              <a:rPr lang="tr-TR" sz="1400" dirty="0"/>
              <a:t> Özerkliğe saygı ilkesi	 </a:t>
            </a:r>
            <a:endParaRPr lang="tr-TR" sz="1400" dirty="0">
              <a:cs typeface="Calibri"/>
            </a:endParaRPr>
          </a:p>
          <a:p>
            <a:pPr>
              <a:buFont typeface="Courier New" pitchFamily="49" charset="0"/>
              <a:buChar char="o"/>
            </a:pPr>
            <a:r>
              <a:rPr lang="tr-TR" sz="1400" dirty="0"/>
              <a:t>Yararlılık ilkesi</a:t>
            </a:r>
            <a:endParaRPr lang="tr-TR" sz="1400" dirty="0">
              <a:cs typeface="Calibri"/>
            </a:endParaRPr>
          </a:p>
          <a:p>
            <a:pPr>
              <a:buFont typeface="Courier New" pitchFamily="49" charset="0"/>
              <a:buChar char="o"/>
            </a:pPr>
            <a:r>
              <a:rPr lang="tr-TR" sz="1400" dirty="0"/>
              <a:t> Aydınlatılmış onam ilkesi	 	</a:t>
            </a:r>
            <a:endParaRPr lang="tr-TR" sz="1400" dirty="0">
              <a:cs typeface="Calibri"/>
            </a:endParaRPr>
          </a:p>
          <a:p>
            <a:pPr>
              <a:buFont typeface="Courier New" pitchFamily="49" charset="0"/>
              <a:buChar char="o"/>
            </a:pPr>
            <a:r>
              <a:rPr lang="tr-TR" sz="1400" dirty="0"/>
              <a:t>Adalet ilkesi</a:t>
            </a:r>
            <a:endParaRPr lang="tr-TR" sz="1400" dirty="0">
              <a:cs typeface="Calibri"/>
            </a:endParaRPr>
          </a:p>
          <a:p>
            <a:pPr>
              <a:buFont typeface="Courier New" pitchFamily="49" charset="0"/>
              <a:buChar char="o"/>
            </a:pPr>
            <a:r>
              <a:rPr lang="tr-TR" sz="1400" dirty="0"/>
              <a:t>Dürüstlük ve doğruluk ilkesi</a:t>
            </a:r>
            <a:endParaRPr lang="tr-TR" sz="1400" dirty="0">
              <a:cs typeface="Calibri"/>
            </a:endParaRPr>
          </a:p>
          <a:p>
            <a:pPr marL="0" indent="0">
              <a:buNone/>
            </a:pPr>
            <a:endParaRPr lang="tr-TR" dirty="0"/>
          </a:p>
        </p:txBody>
      </p:sp>
    </p:spTree>
    <p:extLst>
      <p:ext uri="{BB962C8B-B14F-4D97-AF65-F5344CB8AC3E}">
        <p14:creationId xmlns:p14="http://schemas.microsoft.com/office/powerpoint/2010/main" val="20022057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4.“Hastaların haklarına saygı göstermek ve tıbbi bakım ile ilgili kararlara katılımını sağlamak, hastanın ya da hizmeti alan bireyin özerk seçimlerine saygı duymak, herhangi bir işlem ya da tedaviye başlamadan önce hastaya bilgi verip onay almak” anlamındaki sağlık meslek etiği hangisidir?</a:t>
            </a:r>
            <a:endParaRPr lang="tr-TR" sz="1400" dirty="0">
              <a:cs typeface="Calibri"/>
            </a:endParaRPr>
          </a:p>
          <a:p>
            <a:pPr>
              <a:buFont typeface="Courier New" pitchFamily="49" charset="0"/>
              <a:buChar char="o"/>
            </a:pPr>
            <a:r>
              <a:rPr lang="tr-TR" sz="1400" dirty="0"/>
              <a:t>Özerkliğe saygı ilkesi	 	</a:t>
            </a:r>
            <a:endParaRPr lang="tr-TR" sz="1400" dirty="0">
              <a:cs typeface="Calibri"/>
            </a:endParaRPr>
          </a:p>
          <a:p>
            <a:pPr>
              <a:buFont typeface="Courier New" pitchFamily="49" charset="0"/>
              <a:buChar char="o"/>
            </a:pPr>
            <a:r>
              <a:rPr lang="tr-TR" sz="1400" dirty="0"/>
              <a:t>Yararlılık ilkesi</a:t>
            </a:r>
            <a:endParaRPr lang="tr-TR" sz="1400" dirty="0">
              <a:cs typeface="Calibri"/>
            </a:endParaRPr>
          </a:p>
          <a:p>
            <a:pPr>
              <a:buFont typeface="Courier New" pitchFamily="49" charset="0"/>
              <a:buChar char="o"/>
            </a:pPr>
            <a:r>
              <a:rPr lang="tr-TR" sz="1400" dirty="0"/>
              <a:t>Aydınlatılmış onam ilkesi	 	</a:t>
            </a:r>
            <a:endParaRPr lang="tr-TR" sz="1400" dirty="0">
              <a:cs typeface="Calibri"/>
            </a:endParaRPr>
          </a:p>
          <a:p>
            <a:pPr>
              <a:buFont typeface="Courier New" pitchFamily="49" charset="0"/>
              <a:buChar char="o"/>
            </a:pPr>
            <a:r>
              <a:rPr lang="tr-TR" sz="1400" dirty="0"/>
              <a:t>Adalet ilkesi</a:t>
            </a:r>
            <a:endParaRPr lang="tr-TR" sz="1400" dirty="0">
              <a:cs typeface="Calibri"/>
            </a:endParaRPr>
          </a:p>
          <a:p>
            <a:pPr>
              <a:buFont typeface="Courier New" pitchFamily="49" charset="0"/>
              <a:buChar char="o"/>
            </a:pPr>
            <a:r>
              <a:rPr lang="tr-TR" sz="1400" dirty="0"/>
              <a:t>Dürüstlük ve doğruluk ilkesi</a:t>
            </a:r>
            <a:endParaRPr lang="tr-TR" sz="1400" dirty="0">
              <a:cs typeface="Calibri"/>
            </a:endParaRP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663273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5.Hangisi hastane etik kurullarının görevlerinden değildir?</a:t>
            </a:r>
            <a:endParaRPr lang="tr-TR" sz="1400" dirty="0">
              <a:cs typeface="Calibri"/>
            </a:endParaRPr>
          </a:p>
          <a:p>
            <a:pPr>
              <a:buFont typeface="Courier New" pitchFamily="49" charset="0"/>
              <a:buChar char="o"/>
            </a:pPr>
            <a:r>
              <a:rPr lang="tr-TR" sz="1400" dirty="0"/>
              <a:t> Klinik araştırma ve uygulamaların etik değerlendirilmesi</a:t>
            </a:r>
            <a:endParaRPr lang="tr-TR" sz="1400" dirty="0">
              <a:cs typeface="Calibri"/>
            </a:endParaRPr>
          </a:p>
          <a:p>
            <a:pPr>
              <a:buFont typeface="Courier New" pitchFamily="49" charset="0"/>
              <a:buChar char="o"/>
            </a:pPr>
            <a:r>
              <a:rPr lang="tr-TR" sz="1400" dirty="0"/>
              <a:t>Hastanın tedavi masraflarının karşılanması</a:t>
            </a:r>
            <a:endParaRPr lang="tr-TR" sz="1400" dirty="0">
              <a:cs typeface="Calibri"/>
            </a:endParaRPr>
          </a:p>
          <a:p>
            <a:pPr>
              <a:buFont typeface="Courier New" pitchFamily="49" charset="0"/>
              <a:buChar char="o"/>
            </a:pPr>
            <a:r>
              <a:rPr lang="tr-TR" sz="1400" dirty="0"/>
              <a:t>Sorunlu durumlarda çözüm yollarının aranması</a:t>
            </a:r>
            <a:endParaRPr lang="tr-TR" sz="1400" dirty="0">
              <a:cs typeface="Calibri"/>
            </a:endParaRPr>
          </a:p>
          <a:p>
            <a:pPr>
              <a:buFont typeface="Courier New" pitchFamily="49" charset="0"/>
              <a:buChar char="o"/>
            </a:pPr>
            <a:r>
              <a:rPr lang="tr-TR" sz="1400" dirty="0"/>
              <a:t>Hasta ve hasta yakınlarından kaynaklanan sorunlara çözüm getirilmesi</a:t>
            </a:r>
            <a:endParaRPr lang="tr-TR" sz="1400" dirty="0">
              <a:cs typeface="Calibri"/>
            </a:endParaRPr>
          </a:p>
          <a:p>
            <a:pPr>
              <a:buFont typeface="Courier New" pitchFamily="49" charset="0"/>
              <a:buChar char="o"/>
            </a:pPr>
            <a:r>
              <a:rPr lang="tr-TR" sz="1400" dirty="0"/>
              <a:t>Yasal danışmanlık etme</a:t>
            </a:r>
            <a:endParaRPr lang="tr-TR" sz="1400" dirty="0">
              <a:cs typeface="Calibri"/>
            </a:endParaRPr>
          </a:p>
          <a:p>
            <a:pPr marL="0" indent="0">
              <a:buNone/>
            </a:pPr>
            <a:endParaRPr lang="tr-TR" sz="1400" dirty="0">
              <a:cs typeface="Calibri"/>
            </a:endParaRPr>
          </a:p>
        </p:txBody>
      </p:sp>
    </p:spTree>
    <p:extLst>
      <p:ext uri="{BB962C8B-B14F-4D97-AF65-F5344CB8AC3E}">
        <p14:creationId xmlns:p14="http://schemas.microsoft.com/office/powerpoint/2010/main" val="3354962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6.“Kansere yakalanmış bir hastadan hastalığın gizlenmesi hatta onun kanser olmadığının söylenmesi; gerçeği söyleme, aydınlatılmış onam ilkelerinin; dolayısıyla bu ilkeleri içinde bulunduran özerkliğe saygı ilkesinin çiğnenmiş olması demektir.” Diğer taraftan gerçeğin hastaya zarar vereceği düşüncesiyle gösterilen bu tutum, aşağıdaki ilkelerden ön plana çıkarır?</a:t>
            </a:r>
            <a:endParaRPr lang="tr-TR" sz="1400" dirty="0">
              <a:cs typeface="Calibri"/>
            </a:endParaRPr>
          </a:p>
          <a:p>
            <a:pPr>
              <a:buFont typeface="Courier New" pitchFamily="49" charset="0"/>
              <a:buChar char="o"/>
            </a:pPr>
            <a:r>
              <a:rPr lang="tr-TR" sz="1400" dirty="0"/>
              <a:t>Özerkliğe saygı ilkesi	 	</a:t>
            </a:r>
            <a:endParaRPr lang="tr-TR" sz="1400" dirty="0">
              <a:cs typeface="Calibri"/>
            </a:endParaRPr>
          </a:p>
          <a:p>
            <a:pPr>
              <a:buFont typeface="Courier New" pitchFamily="49" charset="0"/>
              <a:buChar char="o"/>
            </a:pPr>
            <a:r>
              <a:rPr lang="tr-TR" sz="1400" dirty="0"/>
              <a:t>Yararlılık ilkesi</a:t>
            </a:r>
            <a:endParaRPr lang="tr-TR" sz="1400" dirty="0">
              <a:cs typeface="Calibri"/>
            </a:endParaRPr>
          </a:p>
          <a:p>
            <a:pPr>
              <a:buFont typeface="Courier New" pitchFamily="49" charset="0"/>
              <a:buChar char="o"/>
            </a:pPr>
            <a:r>
              <a:rPr lang="tr-TR" sz="1400" dirty="0"/>
              <a:t>Aydınlatılmış onam ilkesi	 	</a:t>
            </a:r>
            <a:endParaRPr lang="tr-TR" sz="1400" dirty="0">
              <a:cs typeface="Calibri"/>
            </a:endParaRPr>
          </a:p>
          <a:p>
            <a:pPr>
              <a:buFont typeface="Courier New" pitchFamily="49" charset="0"/>
              <a:buChar char="o"/>
            </a:pPr>
            <a:r>
              <a:rPr lang="tr-TR" sz="1400" dirty="0"/>
              <a:t>Adalet ilkesi</a:t>
            </a:r>
            <a:endParaRPr lang="tr-TR" sz="1400" dirty="0">
              <a:cs typeface="Calibri"/>
            </a:endParaRPr>
          </a:p>
          <a:p>
            <a:pPr>
              <a:buFont typeface="Courier New" pitchFamily="49" charset="0"/>
              <a:buChar char="o"/>
            </a:pPr>
            <a:r>
              <a:rPr lang="tr-TR" sz="1400" dirty="0"/>
              <a:t>Dürüstlük ve doğruluk ilkesi</a:t>
            </a:r>
            <a:endParaRPr lang="tr-TR" sz="1400" dirty="0">
              <a:cs typeface="Calibri"/>
            </a:endParaRP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1041105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7.Hangisi adalet ilkesine aykırıdır?</a:t>
            </a:r>
            <a:endParaRPr lang="tr-TR" sz="1400" dirty="0">
              <a:cs typeface="Calibri"/>
            </a:endParaRPr>
          </a:p>
          <a:p>
            <a:pPr>
              <a:buFont typeface="Courier New" pitchFamily="49" charset="0"/>
              <a:buChar char="o"/>
            </a:pPr>
            <a:r>
              <a:rPr lang="tr-TR" sz="1400" dirty="0"/>
              <a:t>Bu ilke, tıbbi kaynakların ihtiyaca göre dürüstçe ve hakça paylaştırılmasını gerektirmektedir.</a:t>
            </a:r>
            <a:endParaRPr lang="tr-TR" sz="1400" dirty="0">
              <a:cs typeface="Calibri"/>
            </a:endParaRPr>
          </a:p>
          <a:p>
            <a:pPr>
              <a:buFont typeface="Courier New" pitchFamily="49" charset="0"/>
              <a:buChar char="o"/>
            </a:pPr>
            <a:r>
              <a:rPr lang="tr-TR" sz="1400" dirty="0"/>
              <a:t>Bu ahlaki ilke ile tedavi ve bakımda, kullanılan araç, gereç ve teknik donanım kaynakları, hastanın bireysel gereksinimleri belirlenerek eşitlik ilkesine uygun olarak dağılımı sağlanır.</a:t>
            </a:r>
            <a:endParaRPr lang="tr-TR" sz="1400" dirty="0">
              <a:cs typeface="Calibri"/>
            </a:endParaRPr>
          </a:p>
          <a:p>
            <a:pPr>
              <a:buFont typeface="Courier New" pitchFamily="49" charset="0"/>
              <a:buChar char="o"/>
            </a:pPr>
            <a:r>
              <a:rPr lang="tr-TR" sz="1400" dirty="0"/>
              <a:t>Kişiler, etnik kökenleri, politik inançları, milliyetleri, cinsiyetleri, dinleri ya da kişisel özellikleri, birileri ile olan yakınlıkları ne olursa olsun, gerekli sağlık bakımını adilce ve en iyi şekilde alma hakkına sahiptir.</a:t>
            </a:r>
            <a:endParaRPr lang="tr-TR" sz="1400" dirty="0">
              <a:cs typeface="Calibri"/>
            </a:endParaRPr>
          </a:p>
          <a:p>
            <a:pPr>
              <a:buFont typeface="Courier New" pitchFamily="49" charset="0"/>
              <a:buChar char="o"/>
            </a:pPr>
            <a:r>
              <a:rPr lang="tr-TR" sz="1400" dirty="0"/>
              <a:t>Bir suçtan dolayı hüküm giyen kişiler, gerekli tıbbi bakımı almak konusunda diğer hastalarla eşit haklara sahip değildirler.</a:t>
            </a:r>
            <a:endParaRPr lang="tr-TR" sz="1400" dirty="0">
              <a:cs typeface="Calibri"/>
            </a:endParaRPr>
          </a:p>
          <a:p>
            <a:pPr>
              <a:buFont typeface="Courier New" pitchFamily="49" charset="0"/>
              <a:buChar char="o"/>
            </a:pPr>
            <a:r>
              <a:rPr lang="tr-TR" sz="1400" dirty="0"/>
              <a:t>Sağlık personeli, bakmakla yükümlü oldukları hastalar arasında adil bakım yapmakla sorumludur</a:t>
            </a:r>
            <a:endParaRPr lang="tr-TR" sz="1400" dirty="0">
              <a:cs typeface="Calibri"/>
            </a:endParaRPr>
          </a:p>
          <a:p>
            <a:pPr marL="0" indent="0">
              <a:buNone/>
            </a:pPr>
            <a:endParaRPr lang="tr-TR" dirty="0"/>
          </a:p>
        </p:txBody>
      </p:sp>
    </p:spTree>
    <p:extLst>
      <p:ext uri="{BB962C8B-B14F-4D97-AF65-F5344CB8AC3E}">
        <p14:creationId xmlns:p14="http://schemas.microsoft.com/office/powerpoint/2010/main" val="3795657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b="1" dirty="0"/>
              <a:t>Etik</a:t>
            </a:r>
            <a:r>
              <a:rPr lang="tr-TR" dirty="0"/>
              <a:t>, bir meslek üyesi olarak ne yapılması, nasıl davranılması adına neleri yapıp nelerden kaçınılması gerektiği ile ilgilenir. Etik; profesyonel davranış standartlarını içermektedir. </a:t>
            </a:r>
          </a:p>
          <a:p>
            <a:r>
              <a:rPr lang="tr-TR" b="1" dirty="0"/>
              <a:t>Etik ilkeler </a:t>
            </a:r>
            <a:r>
              <a:rPr lang="tr-TR" dirty="0"/>
              <a:t>ise topluma hizmet sunan kişilerin; amaçlarını gerçekleştirmek adına her türlü yöntem ve aracı kullanmalarına izin vermeyen, uymak zorunda oldukları davranış kurallarını belirleyen uygulama standartlarıdır. </a:t>
            </a:r>
          </a:p>
          <a:p>
            <a:r>
              <a:rPr lang="tr-TR" dirty="0"/>
              <a:t>Etik ilkeler, meslek üyelerinin kararlarını uygulamalarında kılavuzluk eder, sorunlarını çözmelerinde alternatifler sunar. Ayrıca kabul edilir veya kabul edilemez davranışlar hakkında bilgiler verir. </a:t>
            </a:r>
          </a:p>
        </p:txBody>
      </p:sp>
    </p:spTree>
    <p:extLst>
      <p:ext uri="{BB962C8B-B14F-4D97-AF65-F5344CB8AC3E}">
        <p14:creationId xmlns:p14="http://schemas.microsoft.com/office/powerpoint/2010/main" val="26282420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8. X hemşire hanımın abisi bir kavgada çıkan kurşun ile hayatını kaybetmiştir. Katil zanlısı hapishanede rahatsızlanınca tedavi ve bakımının yapılması için en yakın kurum olan Zeynep  hanımın çalıştığı hastaneye getirilmiştir. Zeynep hanım böyle bir durumda hangi sağlık meslek etiğinin uygulamalıdır?</a:t>
            </a:r>
            <a:endParaRPr lang="tr-TR" sz="1400" dirty="0">
              <a:cs typeface="Calibri"/>
            </a:endParaRPr>
          </a:p>
          <a:p>
            <a:pPr marL="0" indent="0">
              <a:buNone/>
            </a:pPr>
            <a:r>
              <a:rPr lang="tr-TR" sz="1400" dirty="0" err="1"/>
              <a:t>oAdalet</a:t>
            </a:r>
            <a:r>
              <a:rPr lang="tr-TR" sz="1400" dirty="0"/>
              <a:t> İlkesi</a:t>
            </a:r>
            <a:endParaRPr lang="tr-TR" sz="1400" dirty="0">
              <a:cs typeface="Calibri"/>
            </a:endParaRPr>
          </a:p>
          <a:p>
            <a:pPr marL="0" indent="0">
              <a:buNone/>
            </a:pPr>
            <a:r>
              <a:rPr lang="tr-TR" sz="1400" dirty="0" err="1"/>
              <a:t>oAydınlatılmış</a:t>
            </a:r>
            <a:r>
              <a:rPr lang="tr-TR" sz="1400" dirty="0"/>
              <a:t> Onam İlkesi</a:t>
            </a:r>
            <a:endParaRPr lang="tr-TR" sz="1400" dirty="0">
              <a:cs typeface="Calibri"/>
            </a:endParaRPr>
          </a:p>
          <a:p>
            <a:pPr marL="0" indent="0">
              <a:buNone/>
            </a:pPr>
            <a:r>
              <a:rPr lang="tr-TR" sz="1400" dirty="0" err="1"/>
              <a:t>oSözünde</a:t>
            </a:r>
            <a:r>
              <a:rPr lang="tr-TR" sz="1400" dirty="0"/>
              <a:t> Durma İlkesi</a:t>
            </a:r>
            <a:endParaRPr lang="tr-TR" sz="1400" dirty="0">
              <a:cs typeface="Calibri"/>
            </a:endParaRPr>
          </a:p>
          <a:p>
            <a:pPr marL="0" indent="0">
              <a:buNone/>
            </a:pPr>
            <a:r>
              <a:rPr lang="tr-TR" sz="1400" dirty="0" err="1"/>
              <a:t>oHipokrat</a:t>
            </a:r>
            <a:r>
              <a:rPr lang="tr-TR" sz="1400" dirty="0"/>
              <a:t> Yemini İlkesi</a:t>
            </a:r>
            <a:endParaRPr lang="tr-TR" sz="1400" dirty="0">
              <a:cs typeface="Calibri"/>
            </a:endParaRPr>
          </a:p>
          <a:p>
            <a:pPr>
              <a:buFont typeface="Courier New" pitchFamily="49" charset="0"/>
              <a:buChar char="o"/>
            </a:pPr>
            <a:r>
              <a:rPr lang="tr-TR" sz="1400" dirty="0"/>
              <a:t>Hepsi</a:t>
            </a:r>
            <a:endParaRPr lang="tr-TR" sz="1400" dirty="0">
              <a:cs typeface="Calibri"/>
            </a:endParaRPr>
          </a:p>
          <a:p>
            <a:pPr>
              <a:buFont typeface="Courier New" pitchFamily="49" charset="0"/>
              <a:buChar char="o"/>
            </a:pPr>
            <a:endParaRPr lang="tr-TR" dirty="0"/>
          </a:p>
        </p:txBody>
      </p:sp>
    </p:spTree>
    <p:extLst>
      <p:ext uri="{BB962C8B-B14F-4D97-AF65-F5344CB8AC3E}">
        <p14:creationId xmlns:p14="http://schemas.microsoft.com/office/powerpoint/2010/main" val="34512019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9.“ Herhangi bir durum karşısında istenmeyen iki veya daha fazla seçeneğin bulunması durumudur.” Tanımı verilen kavram aşağıdakilerden hangisidir?</a:t>
            </a:r>
            <a:endParaRPr lang="tr-TR" sz="1400" dirty="0">
              <a:cs typeface="Calibri"/>
            </a:endParaRPr>
          </a:p>
          <a:p>
            <a:pPr marL="0" indent="0">
              <a:buNone/>
            </a:pPr>
            <a:r>
              <a:rPr lang="tr-TR" sz="1400" dirty="0" err="1"/>
              <a:t>oİhlal</a:t>
            </a:r>
            <a:endParaRPr lang="tr-TR" sz="1400" dirty="0">
              <a:cs typeface="Calibri"/>
            </a:endParaRPr>
          </a:p>
          <a:p>
            <a:pPr marL="0" indent="0">
              <a:buNone/>
            </a:pPr>
            <a:r>
              <a:rPr lang="tr-TR" sz="1400" dirty="0" err="1"/>
              <a:t>oSorun</a:t>
            </a:r>
            <a:endParaRPr lang="tr-TR" sz="1400" dirty="0">
              <a:cs typeface="Calibri"/>
            </a:endParaRPr>
          </a:p>
          <a:p>
            <a:pPr marL="0" indent="0">
              <a:buNone/>
            </a:pPr>
            <a:r>
              <a:rPr lang="tr-TR" sz="1400" dirty="0" err="1"/>
              <a:t>oTehdit</a:t>
            </a:r>
            <a:endParaRPr lang="tr-TR" sz="1400" dirty="0">
              <a:cs typeface="Calibri"/>
            </a:endParaRPr>
          </a:p>
          <a:p>
            <a:pPr marL="0" indent="0">
              <a:buNone/>
            </a:pPr>
            <a:r>
              <a:rPr lang="tr-TR" sz="1400" dirty="0" err="1"/>
              <a:t>oİkilem</a:t>
            </a:r>
            <a:endParaRPr lang="tr-TR" sz="1400" dirty="0">
              <a:cs typeface="Calibri"/>
            </a:endParaRPr>
          </a:p>
          <a:p>
            <a:pPr>
              <a:buFont typeface="Courier New" pitchFamily="49" charset="0"/>
              <a:buChar char="o"/>
            </a:pPr>
            <a:r>
              <a:rPr lang="tr-TR" sz="1400" dirty="0"/>
              <a:t>Etik</a:t>
            </a:r>
            <a:endParaRPr lang="tr-TR" sz="1400" dirty="0">
              <a:cs typeface="Calibri"/>
            </a:endParaRPr>
          </a:p>
          <a:p>
            <a:endParaRPr lang="tr-TR" dirty="0"/>
          </a:p>
        </p:txBody>
      </p:sp>
    </p:spTree>
    <p:extLst>
      <p:ext uri="{BB962C8B-B14F-4D97-AF65-F5344CB8AC3E}">
        <p14:creationId xmlns:p14="http://schemas.microsoft.com/office/powerpoint/2010/main" val="38132337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10. Aşağıdakilerden hangisi sağlık etiği  içinde yer alan ilkelerden biri değildir?</a:t>
            </a:r>
          </a:p>
          <a:p>
            <a:pPr marL="0" indent="0">
              <a:buNone/>
            </a:pPr>
            <a:r>
              <a:rPr lang="tr-TR" dirty="0" err="1"/>
              <a:t>oEşitlik</a:t>
            </a:r>
            <a:r>
              <a:rPr lang="tr-TR" dirty="0"/>
              <a:t> ilkesi </a:t>
            </a:r>
          </a:p>
          <a:p>
            <a:pPr marL="0" indent="0">
              <a:buNone/>
            </a:pPr>
            <a:r>
              <a:rPr lang="tr-TR" dirty="0" err="1"/>
              <a:t>oYararlılık</a:t>
            </a:r>
            <a:r>
              <a:rPr lang="tr-TR" dirty="0"/>
              <a:t> ilkesi</a:t>
            </a:r>
          </a:p>
          <a:p>
            <a:pPr marL="0" indent="0">
              <a:buNone/>
            </a:pPr>
            <a:r>
              <a:rPr lang="tr-TR" dirty="0" err="1"/>
              <a:t>oSözcülük</a:t>
            </a:r>
            <a:r>
              <a:rPr lang="tr-TR" dirty="0"/>
              <a:t> ilkesi </a:t>
            </a:r>
          </a:p>
          <a:p>
            <a:pPr marL="0" indent="0">
              <a:buNone/>
            </a:pPr>
            <a:r>
              <a:rPr lang="tr-TR" dirty="0" err="1"/>
              <a:t>oÖzerkliğe</a:t>
            </a:r>
            <a:r>
              <a:rPr lang="tr-TR" dirty="0"/>
              <a:t> saygı ilkesi</a:t>
            </a:r>
          </a:p>
          <a:p>
            <a:pPr>
              <a:buFont typeface="Courier New" pitchFamily="49" charset="0"/>
              <a:buChar char="o"/>
            </a:pPr>
            <a:r>
              <a:rPr lang="tr-TR" dirty="0"/>
              <a:t>Adalet ilkesi</a:t>
            </a:r>
          </a:p>
        </p:txBody>
      </p:sp>
    </p:spTree>
    <p:extLst>
      <p:ext uri="{BB962C8B-B14F-4D97-AF65-F5344CB8AC3E}">
        <p14:creationId xmlns:p14="http://schemas.microsoft.com/office/powerpoint/2010/main" val="20957986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11.Aşağıda verilen ifadelerden hangileri tıp etiğinin temel ilkelerini oluşturan unsurlardandır?.</a:t>
            </a:r>
            <a:endParaRPr lang="tr-TR" sz="1400" dirty="0">
              <a:cs typeface="Calibri"/>
            </a:endParaRPr>
          </a:p>
          <a:p>
            <a:pPr marL="0" indent="0">
              <a:buNone/>
            </a:pPr>
            <a:r>
              <a:rPr lang="tr-TR" sz="1400" err="1"/>
              <a:t>I.Yararlı</a:t>
            </a:r>
            <a:r>
              <a:rPr lang="tr-TR" sz="1400" dirty="0"/>
              <a:t> olma ilkesi</a:t>
            </a:r>
            <a:endParaRPr lang="tr-TR" sz="1400" dirty="0">
              <a:cs typeface="Calibri"/>
            </a:endParaRPr>
          </a:p>
          <a:p>
            <a:pPr marL="0" indent="0">
              <a:buNone/>
            </a:pPr>
            <a:r>
              <a:rPr lang="tr-TR" sz="1400" err="1"/>
              <a:t>II.İhtisasa</a:t>
            </a:r>
            <a:r>
              <a:rPr lang="tr-TR" sz="1400" dirty="0"/>
              <a:t> saygı duyma ilkesi</a:t>
            </a:r>
            <a:endParaRPr lang="tr-TR" sz="1400" dirty="0">
              <a:cs typeface="Calibri"/>
            </a:endParaRPr>
          </a:p>
          <a:p>
            <a:pPr marL="0" indent="0">
              <a:buNone/>
            </a:pPr>
            <a:r>
              <a:rPr lang="tr-TR" sz="1400" err="1"/>
              <a:t>III.Ayrımcılıktan</a:t>
            </a:r>
            <a:r>
              <a:rPr lang="tr-TR" sz="1400" dirty="0"/>
              <a:t> kaçınma ilkesi</a:t>
            </a:r>
            <a:endParaRPr lang="tr-TR" sz="1400" dirty="0">
              <a:cs typeface="Calibri"/>
            </a:endParaRPr>
          </a:p>
          <a:p>
            <a:pPr marL="0" indent="0">
              <a:buNone/>
            </a:pPr>
            <a:r>
              <a:rPr lang="tr-TR" sz="1400" err="1"/>
              <a:t>IV.Özerkliğe</a:t>
            </a:r>
            <a:r>
              <a:rPr lang="tr-TR" sz="1400" dirty="0"/>
              <a:t> saygı ilkesi</a:t>
            </a:r>
            <a:endParaRPr lang="tr-TR" sz="1400" dirty="0">
              <a:cs typeface="Calibri"/>
            </a:endParaRPr>
          </a:p>
          <a:p>
            <a:pPr>
              <a:buFont typeface="Courier New" panose="02070309020205020404" pitchFamily="49" charset="0"/>
              <a:buChar char="o"/>
            </a:pPr>
            <a:r>
              <a:rPr lang="tr-TR" sz="1400" dirty="0"/>
              <a:t>I-IV</a:t>
            </a:r>
            <a:endParaRPr lang="tr-TR" sz="1400" dirty="0">
              <a:cs typeface="Calibri"/>
            </a:endParaRPr>
          </a:p>
          <a:p>
            <a:pPr>
              <a:buFont typeface="Courier New" panose="02070309020205020404" pitchFamily="49" charset="0"/>
              <a:buChar char="o"/>
            </a:pPr>
            <a:r>
              <a:rPr lang="tr-TR" sz="1400" dirty="0"/>
              <a:t>II-III</a:t>
            </a:r>
            <a:endParaRPr lang="tr-TR" sz="1400" dirty="0">
              <a:cs typeface="Calibri"/>
            </a:endParaRPr>
          </a:p>
          <a:p>
            <a:pPr>
              <a:buFont typeface="Courier New" panose="02070309020205020404" pitchFamily="49" charset="0"/>
              <a:buChar char="o"/>
            </a:pPr>
            <a:r>
              <a:rPr lang="tr-TR" sz="1400" dirty="0"/>
              <a:t>I-II-IV</a:t>
            </a:r>
            <a:endParaRPr lang="tr-TR" sz="1400" dirty="0">
              <a:cs typeface="Calibri"/>
            </a:endParaRPr>
          </a:p>
          <a:p>
            <a:pPr>
              <a:buFont typeface="Courier New" panose="02070309020205020404" pitchFamily="49" charset="0"/>
              <a:buChar char="o"/>
            </a:pPr>
            <a:r>
              <a:rPr lang="tr-TR" sz="1400" dirty="0"/>
              <a:t>II-III-IV</a:t>
            </a:r>
            <a:endParaRPr lang="tr-TR" sz="1400" dirty="0">
              <a:cs typeface="Calibri"/>
            </a:endParaRPr>
          </a:p>
        </p:txBody>
      </p:sp>
    </p:spTree>
    <p:extLst>
      <p:ext uri="{BB962C8B-B14F-4D97-AF65-F5344CB8AC3E}">
        <p14:creationId xmlns:p14="http://schemas.microsoft.com/office/powerpoint/2010/main" val="12895602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12.61 yaşında prostat kanseri olan ve uzak metastazı bulunan erkek hasta kemoterapi ve diğer tedavileri </a:t>
            </a:r>
            <a:r>
              <a:rPr lang="tr-TR" sz="1400" err="1"/>
              <a:t>reddediyor.Ayrıca</a:t>
            </a:r>
            <a:r>
              <a:rPr lang="tr-TR" sz="1400" dirty="0"/>
              <a:t> durumun eşine söylenmesini istemiyor. Ancak eşi ertesi gün kocasının durumunu öğrenmek için kocasının hekimini arıyor.</a:t>
            </a:r>
            <a:endParaRPr lang="tr-TR" sz="1400" dirty="0">
              <a:cs typeface="Calibri"/>
            </a:endParaRPr>
          </a:p>
          <a:p>
            <a:pPr marL="0" indent="0">
              <a:buNone/>
            </a:pPr>
            <a:r>
              <a:rPr lang="tr-TR" sz="1400" dirty="0"/>
              <a:t>     Bu durum karşısında hekim aşağıdaki ilkelerden hangisini uygulamalıdır?.</a:t>
            </a:r>
            <a:endParaRPr lang="tr-TR" sz="1400" dirty="0">
              <a:cs typeface="Calibri"/>
            </a:endParaRPr>
          </a:p>
          <a:p>
            <a:pPr>
              <a:buFont typeface="Courier New" panose="02070309020205020404" pitchFamily="49" charset="0"/>
              <a:buChar char="o"/>
            </a:pPr>
            <a:r>
              <a:rPr lang="tr-TR" sz="1400" dirty="0"/>
              <a:t>Mahremiyet ilkesi</a:t>
            </a:r>
            <a:endParaRPr lang="tr-TR" sz="1400" dirty="0">
              <a:cs typeface="Calibri"/>
            </a:endParaRPr>
          </a:p>
          <a:p>
            <a:pPr>
              <a:buFont typeface="Courier New" panose="02070309020205020404" pitchFamily="49" charset="0"/>
              <a:buChar char="o"/>
            </a:pPr>
            <a:r>
              <a:rPr lang="tr-TR" sz="1400" dirty="0"/>
              <a:t>Adil olma ilkesi</a:t>
            </a:r>
            <a:endParaRPr lang="tr-TR" sz="1400" dirty="0">
              <a:cs typeface="Calibri"/>
            </a:endParaRPr>
          </a:p>
          <a:p>
            <a:pPr>
              <a:buFont typeface="Courier New" panose="02070309020205020404" pitchFamily="49" charset="0"/>
              <a:buChar char="o"/>
            </a:pPr>
            <a:r>
              <a:rPr lang="tr-TR" sz="1400" dirty="0"/>
              <a:t>Özerklik ilkesi</a:t>
            </a:r>
            <a:endParaRPr lang="tr-TR" sz="1400" dirty="0">
              <a:cs typeface="Calibri"/>
            </a:endParaRPr>
          </a:p>
          <a:p>
            <a:pPr>
              <a:buFont typeface="Courier New" panose="02070309020205020404" pitchFamily="49" charset="0"/>
              <a:buChar char="o"/>
            </a:pPr>
            <a:r>
              <a:rPr lang="tr-TR" sz="1400" dirty="0"/>
              <a:t>Ayrımcılıktan kaçınma ilkesi</a:t>
            </a:r>
            <a:endParaRPr lang="tr-TR" sz="1400" dirty="0">
              <a:cs typeface="Calibri"/>
            </a:endParaRPr>
          </a:p>
          <a:p>
            <a:pPr marL="0" indent="0">
              <a:buNone/>
            </a:pPr>
            <a:endParaRPr lang="tr-TR" dirty="0"/>
          </a:p>
        </p:txBody>
      </p:sp>
    </p:spTree>
    <p:extLst>
      <p:ext uri="{BB962C8B-B14F-4D97-AF65-F5344CB8AC3E}">
        <p14:creationId xmlns:p14="http://schemas.microsoft.com/office/powerpoint/2010/main" val="30625076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vert="horz" lIns="91440" tIns="45720" rIns="91440" bIns="45720" rtlCol="0" anchor="t">
            <a:normAutofit/>
          </a:bodyPr>
          <a:lstStyle/>
          <a:p>
            <a:pPr marL="0" indent="0">
              <a:buNone/>
            </a:pPr>
            <a:r>
              <a:rPr lang="tr-TR" sz="1400" dirty="0"/>
              <a:t>13.Radyoterapi olacak bir kanser hastasında bazı yanık olasılıklarına karşı eylem planı uygulamak aşağıdaki etik ilkelerden hangisiyle </a:t>
            </a:r>
            <a:r>
              <a:rPr lang="tr-TR" sz="1400" dirty="0" err="1"/>
              <a:t>ilişkilendirilebilr</a:t>
            </a:r>
            <a:r>
              <a:rPr lang="tr-TR" sz="1400" dirty="0"/>
              <a:t>?</a:t>
            </a:r>
            <a:endParaRPr lang="tr-TR" sz="1400" dirty="0">
              <a:cs typeface="Calibri"/>
            </a:endParaRPr>
          </a:p>
          <a:p>
            <a:pPr>
              <a:buFont typeface="Courier New" panose="02070309020205020404" pitchFamily="49" charset="0"/>
              <a:buChar char="o"/>
            </a:pPr>
            <a:r>
              <a:rPr lang="tr-TR" sz="1400" dirty="0"/>
              <a:t>Zarar vermeme</a:t>
            </a:r>
            <a:endParaRPr lang="tr-TR" sz="1400" dirty="0">
              <a:cs typeface="Calibri"/>
            </a:endParaRPr>
          </a:p>
          <a:p>
            <a:pPr>
              <a:buFont typeface="Courier New" panose="02070309020205020404" pitchFamily="49" charset="0"/>
              <a:buChar char="o"/>
            </a:pPr>
            <a:r>
              <a:rPr lang="tr-TR" sz="1400" dirty="0"/>
              <a:t>Özerkliğe saygı</a:t>
            </a:r>
            <a:endParaRPr lang="tr-TR" sz="1400" dirty="0">
              <a:cs typeface="Calibri"/>
            </a:endParaRPr>
          </a:p>
          <a:p>
            <a:pPr>
              <a:buFont typeface="Courier New" panose="02070309020205020404" pitchFamily="49" charset="0"/>
              <a:buChar char="o"/>
            </a:pPr>
            <a:r>
              <a:rPr lang="tr-TR" sz="1400" dirty="0"/>
              <a:t>Onam alma</a:t>
            </a:r>
            <a:endParaRPr lang="tr-TR" sz="1400" dirty="0">
              <a:cs typeface="Calibri"/>
            </a:endParaRPr>
          </a:p>
          <a:p>
            <a:pPr>
              <a:buFont typeface="Courier New" panose="02070309020205020404" pitchFamily="49" charset="0"/>
              <a:buChar char="o"/>
            </a:pPr>
            <a:r>
              <a:rPr lang="tr-TR" sz="1400" dirty="0"/>
              <a:t>Adil olma</a:t>
            </a:r>
            <a:endParaRPr lang="tr-TR" sz="1400" dirty="0">
              <a:cs typeface="Calibri"/>
            </a:endParaRPr>
          </a:p>
        </p:txBody>
      </p:sp>
    </p:spTree>
    <p:extLst>
      <p:ext uri="{BB962C8B-B14F-4D97-AF65-F5344CB8AC3E}">
        <p14:creationId xmlns:p14="http://schemas.microsoft.com/office/powerpoint/2010/main" val="57679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Etik ile bağlantılı diğer kavramlar; </a:t>
            </a:r>
          </a:p>
        </p:txBody>
      </p:sp>
      <p:sp>
        <p:nvSpPr>
          <p:cNvPr id="3" name="İçerik Yer Tutucusu 2"/>
          <p:cNvSpPr>
            <a:spLocks noGrp="1"/>
          </p:cNvSpPr>
          <p:nvPr>
            <p:ph idx="1"/>
          </p:nvPr>
        </p:nvSpPr>
        <p:spPr/>
        <p:txBody>
          <a:bodyPr>
            <a:normAutofit fontScale="92500" lnSpcReduction="10000"/>
          </a:bodyPr>
          <a:lstStyle/>
          <a:p>
            <a:r>
              <a:rPr lang="tr-TR" b="1" dirty="0"/>
              <a:t>Değer</a:t>
            </a:r>
            <a:r>
              <a:rPr lang="tr-TR" dirty="0"/>
              <a:t>: Bir düşünce, bir inanç, kişi, nesne ya da davranışın değerliliği, doğruluğu, gerçek ve güzelliği hakkındaki bireysel algıdır. </a:t>
            </a:r>
          </a:p>
          <a:p>
            <a:r>
              <a:rPr lang="tr-TR" b="1" dirty="0"/>
              <a:t>Ahlak</a:t>
            </a:r>
            <a:r>
              <a:rPr lang="tr-TR" dirty="0"/>
              <a:t>: Toplum içindeki bireylerin uyması gereken davranış, değer veya eylemlerdir. Etik, bir ahlak felsefesidir fakat ahlak etiğin araştırma konusudur.</a:t>
            </a:r>
            <a:r>
              <a:rPr lang="tr-TR" b="1" dirty="0"/>
              <a:t> </a:t>
            </a:r>
            <a:r>
              <a:rPr lang="tr-TR" dirty="0"/>
              <a:t>Ahlak; daha çok bireysel davranış kurallarını anlatır.</a:t>
            </a:r>
          </a:p>
          <a:p>
            <a:r>
              <a:rPr lang="tr-TR" b="1" dirty="0"/>
              <a:t>İlke</a:t>
            </a:r>
            <a:r>
              <a:rPr lang="tr-TR" dirty="0"/>
              <a:t>: Davranışları yönlendiren temel görüştür. </a:t>
            </a:r>
          </a:p>
          <a:p>
            <a:r>
              <a:rPr lang="tr-TR" b="1" dirty="0"/>
              <a:t>Etik Kod: </a:t>
            </a:r>
            <a:r>
              <a:rPr lang="tr-TR" dirty="0"/>
              <a:t>Bir mesleğin meslektaşlık bağı ile tutunmuş üyelerinin kabul ettiği rehber ilkedir. </a:t>
            </a:r>
          </a:p>
          <a:p>
            <a:r>
              <a:rPr lang="tr-TR" b="1" dirty="0"/>
              <a:t>Kural: </a:t>
            </a:r>
            <a:r>
              <a:rPr lang="tr-TR" dirty="0"/>
              <a:t>Davranışlara yön veren ilkedir. </a:t>
            </a:r>
          </a:p>
          <a:p>
            <a:r>
              <a:rPr lang="tr-TR" b="1" dirty="0"/>
              <a:t>Standart: </a:t>
            </a:r>
            <a:r>
              <a:rPr lang="tr-TR" dirty="0"/>
              <a:t>Beklenen davranışların sergilenmesi ve istenmeyen davranışlardan kaçınılmasında rehberlik eden sistemdir. </a:t>
            </a:r>
          </a:p>
        </p:txBody>
      </p:sp>
    </p:spTree>
    <p:extLst>
      <p:ext uri="{BB962C8B-B14F-4D97-AF65-F5344CB8AC3E}">
        <p14:creationId xmlns:p14="http://schemas.microsoft.com/office/powerpoint/2010/main" val="534057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Tıp Etiği ve İlkeleri </a:t>
            </a:r>
            <a:endParaRPr lang="tr-TR" dirty="0"/>
          </a:p>
        </p:txBody>
      </p:sp>
      <p:sp>
        <p:nvSpPr>
          <p:cNvPr id="3" name="İçerik Yer Tutucusu 2"/>
          <p:cNvSpPr>
            <a:spLocks noGrp="1"/>
          </p:cNvSpPr>
          <p:nvPr>
            <p:ph idx="1"/>
          </p:nvPr>
        </p:nvSpPr>
        <p:spPr>
          <a:xfrm>
            <a:off x="838200" y="1793727"/>
            <a:ext cx="10515600" cy="4351338"/>
          </a:xfrm>
        </p:spPr>
        <p:txBody>
          <a:bodyPr>
            <a:normAutofit/>
          </a:bodyPr>
          <a:lstStyle/>
          <a:p>
            <a:r>
              <a:rPr lang="tr-TR" dirty="0"/>
              <a:t>Tıp etiği ilkeleri uluslararası kabul görmüş ilkeler üzerine kurulmuştur. </a:t>
            </a:r>
            <a:r>
              <a:rPr lang="tr-TR" b="1" dirty="0"/>
              <a:t>Doğanın en karmaşık varlığı/varoluşu olan bireye hizmet sunan sağlık personeli; </a:t>
            </a:r>
            <a:r>
              <a:rPr lang="tr-TR" dirty="0"/>
              <a:t>nasıl bir tutum, davranış ve eylem biçimini benimseyeceğini bilmek durumundadır. </a:t>
            </a:r>
          </a:p>
          <a:p>
            <a:r>
              <a:rPr lang="tr-TR" dirty="0"/>
              <a:t>Ülkemizde etik ilkeler toplumun değer yargıları, ulusal/ uluslararası insan hakları ve etik belgeleri ile meslek örgütlerinin etik çalışmaları göz önünde bulundurularak belirlenmiştir. Bu ilkelerin mesleki ve toplumsal değişimle birlikte değişebilir olduğu da vurgulanmıştır. </a:t>
            </a:r>
          </a:p>
        </p:txBody>
      </p:sp>
    </p:spTree>
    <p:extLst>
      <p:ext uri="{BB962C8B-B14F-4D97-AF65-F5344CB8AC3E}">
        <p14:creationId xmlns:p14="http://schemas.microsoft.com/office/powerpoint/2010/main" val="3985515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Sağlık Meslek Mensupları İçin Temel İlkeler </a:t>
            </a:r>
            <a:r>
              <a:rPr lang="tr-TR" dirty="0"/>
              <a:t>	</a:t>
            </a:r>
            <a:br>
              <a:rPr lang="tr-TR" dirty="0"/>
            </a:br>
            <a:endParaRPr lang="tr-TR" dirty="0"/>
          </a:p>
        </p:txBody>
      </p:sp>
      <p:sp>
        <p:nvSpPr>
          <p:cNvPr id="3" name="İçerik Yer Tutucusu 2"/>
          <p:cNvSpPr>
            <a:spLocks noGrp="1"/>
          </p:cNvSpPr>
          <p:nvPr>
            <p:ph idx="1"/>
          </p:nvPr>
        </p:nvSpPr>
        <p:spPr/>
        <p:txBody>
          <a:bodyPr/>
          <a:lstStyle/>
          <a:p>
            <a:pPr marL="0" indent="0">
              <a:buNone/>
            </a:pPr>
            <a:r>
              <a:rPr lang="tr-TR" b="1" dirty="0"/>
              <a:t>1. Bireylerin ve toplumun sağlığını birinci önceliği sayar. </a:t>
            </a:r>
          </a:p>
          <a:p>
            <a:r>
              <a:rPr lang="tr-TR" dirty="0"/>
              <a:t>Öncelikle zarar vermeme ilkesine uyar. </a:t>
            </a:r>
          </a:p>
          <a:p>
            <a:r>
              <a:rPr lang="tr-TR" dirty="0"/>
              <a:t>Sağlık hizmeti sunarken, aldığı eğitim ve edindiği deneyim ile sahip olduğu bilgi, beceri ve imkânlarının tamamını kullanarak en iyi ve faydalı olacak şekilde planlama ve uygulama yapar. </a:t>
            </a:r>
          </a:p>
          <a:p>
            <a:pPr marL="0" indent="0">
              <a:buNone/>
            </a:pPr>
            <a:r>
              <a:rPr lang="tr-TR" dirty="0"/>
              <a:t>	</a:t>
            </a:r>
          </a:p>
          <a:p>
            <a:pPr marL="0" indent="0">
              <a:buNone/>
            </a:pPr>
            <a:r>
              <a:rPr lang="tr-TR" b="1" dirty="0"/>
              <a:t>2. Daima en üst düzeyde hizmet vermeye gayret eder. 	</a:t>
            </a:r>
          </a:p>
          <a:p>
            <a:endParaRPr lang="tr-TR" b="1" dirty="0"/>
          </a:p>
        </p:txBody>
      </p:sp>
    </p:spTree>
    <p:extLst>
      <p:ext uri="{BB962C8B-B14F-4D97-AF65-F5344CB8AC3E}">
        <p14:creationId xmlns:p14="http://schemas.microsoft.com/office/powerpoint/2010/main" val="716047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tr-TR" b="1" dirty="0"/>
              <a:t>3. Hizmet verdiği bireylerin kişilik haklarına ve mahremiyetine saygı gösterir. </a:t>
            </a:r>
          </a:p>
          <a:p>
            <a:r>
              <a:rPr lang="tr-TR" dirty="0"/>
              <a:t>Hastanın kendi sağlığı ile ilgili kararı kendisinin vermesi hakkına saygı duyar. Bunun için hastaya, sağlık durumu hakkında, hastanın kültürel, toplumsal ve ruhsal durumuna özen göstererek doğru ve yeterli bilgilendirme yapar. </a:t>
            </a:r>
          </a:p>
          <a:p>
            <a:r>
              <a:rPr lang="tr-TR" dirty="0"/>
              <a:t>Hastanın; ırkı, etnik kökeni, kültürü, politik görüşü, dini, inancı, mesleği, sosyal durumu, medeni hali, cinsiyeti, yaş ve sağlık durumu, doğduğu yer, yaşam tarzı, zihinsel ya da fiziksel yeteneği, ekonomik konumu ya da diğer tutumları temelinde ayrımcılık yapmaz. </a:t>
            </a:r>
          </a:p>
          <a:p>
            <a:r>
              <a:rPr lang="tr-TR" dirty="0"/>
              <a:t>Mevcut kaynakların dağıtımını; birey, grup veya toplulukların gereksinimlerini dikkate alarak, hakkaniyet, adalet, eşitlik ve tarafsızlık ilkeleri çerçevesinde yapar. </a:t>
            </a:r>
          </a:p>
          <a:p>
            <a:r>
              <a:rPr lang="tr-TR" dirty="0"/>
              <a:t>Hastanın sağlık durumu, tanısı, hastalığın seyri ve tedavisi hakkındaki tüm tanımlanabilen bilgiler ile diğer tüm kişisel bilgileri, ölümünden sonra bile gizli tutar. Aynı zamanda, sağlık hizmeti alanların bilgi, beden ve düşünce mahremiyetine saygı gösterir. </a:t>
            </a:r>
          </a:p>
          <a:p>
            <a:pPr marL="0" indent="0">
              <a:buNone/>
            </a:pPr>
            <a:r>
              <a:rPr lang="tr-TR" dirty="0"/>
              <a:t>	</a:t>
            </a:r>
          </a:p>
          <a:p>
            <a:endParaRPr lang="tr-TR" dirty="0"/>
          </a:p>
        </p:txBody>
      </p:sp>
    </p:spTree>
    <p:extLst>
      <p:ext uri="{BB962C8B-B14F-4D97-AF65-F5344CB8AC3E}">
        <p14:creationId xmlns:p14="http://schemas.microsoft.com/office/powerpoint/2010/main" val="1551119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b="1" dirty="0"/>
              <a:t>4. Mesleğini meşruiyet ve dürüstlük çerçevesinde uygular. </a:t>
            </a:r>
          </a:p>
          <a:p>
            <a:r>
              <a:rPr lang="tr-TR" dirty="0"/>
              <a:t>Sağlık hizmetini, almış olduğu eğitim, edindiği bilgi, deneyim ve bilimsel görüşler doğrultusunda sosyokültürel değerleri dikkate alarak yürütür. </a:t>
            </a:r>
          </a:p>
          <a:p>
            <a:r>
              <a:rPr lang="tr-TR" dirty="0"/>
              <a:t>Bireye ve topluma karşı dürüst davranır, aldatıcı olmaz. </a:t>
            </a:r>
          </a:p>
          <a:p>
            <a:r>
              <a:rPr lang="tr-TR" dirty="0"/>
              <a:t>Sağlık hizmet sunumunda; birey ve toplumu, bilimsel araştırma veya eğitim faaliyetleri ile belli bir uygulamayı kişi ya da kuruma yönlendirme yoluyla çıkar aracı olarak kullanmaz. </a:t>
            </a:r>
          </a:p>
          <a:p>
            <a:pPr marL="0" indent="0">
              <a:buNone/>
            </a:pPr>
            <a:r>
              <a:rPr lang="tr-TR" dirty="0"/>
              <a:t>	</a:t>
            </a:r>
          </a:p>
          <a:p>
            <a:endParaRPr lang="tr-TR" dirty="0"/>
          </a:p>
        </p:txBody>
      </p:sp>
    </p:spTree>
    <p:extLst>
      <p:ext uri="{BB962C8B-B14F-4D97-AF65-F5344CB8AC3E}">
        <p14:creationId xmlns:p14="http://schemas.microsoft.com/office/powerpoint/2010/main" val="19873064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Belge" ma:contentTypeID="0x010100557179B2D605044DA61374F18C1BA00E" ma:contentTypeVersion="5" ma:contentTypeDescription="Yeni belge oluşturun." ma:contentTypeScope="" ma:versionID="f34cc4bb8ae634ecea140a88e45b545c">
  <xsd:schema xmlns:xsd="http://www.w3.org/2001/XMLSchema" xmlns:xs="http://www.w3.org/2001/XMLSchema" xmlns:p="http://schemas.microsoft.com/office/2006/metadata/properties" xmlns:ns2="8fdd1ba1-f308-4525-be66-b587c29777c0" xmlns:ns3="974c3f6c-fee3-407a-b46e-eccd52037e5a" targetNamespace="http://schemas.microsoft.com/office/2006/metadata/properties" ma:root="true" ma:fieldsID="354d09534ce78f08a3807f1c684cb687" ns2:_="" ns3:_="">
    <xsd:import namespace="8fdd1ba1-f308-4525-be66-b587c29777c0"/>
    <xsd:import namespace="974c3f6c-fee3-407a-b46e-eccd52037e5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dd1ba1-f308-4525-be66-b587c29777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4c3f6c-fee3-407a-b46e-eccd52037e5a" elementFormDefault="qualified">
    <xsd:import namespace="http://schemas.microsoft.com/office/2006/documentManagement/types"/>
    <xsd:import namespace="http://schemas.microsoft.com/office/infopath/2007/PartnerControls"/>
    <xsd:element name="SharedWithUsers" ma:index="11"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Ayrıntıları ile Paylaşıld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5DB6EE9-86C1-4C0A-947A-D3720F16EB25}">
  <ds:schemaRefs>
    <ds:schemaRef ds:uri="http://schemas.microsoft.com/sharepoint/v3/contenttype/forms"/>
  </ds:schemaRefs>
</ds:datastoreItem>
</file>

<file path=customXml/itemProps2.xml><?xml version="1.0" encoding="utf-8"?>
<ds:datastoreItem xmlns:ds="http://schemas.openxmlformats.org/officeDocument/2006/customXml" ds:itemID="{25BB611E-4E7E-47A2-B4F0-3CB6233CF7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dd1ba1-f308-4525-be66-b587c29777c0"/>
    <ds:schemaRef ds:uri="974c3f6c-fee3-407a-b46e-eccd52037e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3EB8853-2411-4B02-9B32-68338141B8E4}">
  <ds:schemaRefs>
    <ds:schemaRef ds:uri="http://purl.org/dc/elements/1.1/"/>
    <ds:schemaRef ds:uri="http://www.w3.org/XML/1998/namespace"/>
    <ds:schemaRef ds:uri="http://purl.org/dc/dcmitype/"/>
    <ds:schemaRef ds:uri="http://purl.org/dc/terms/"/>
    <ds:schemaRef ds:uri="http://schemas.microsoft.com/office/infopath/2007/PartnerControls"/>
    <ds:schemaRef ds:uri="974c3f6c-fee3-407a-b46e-eccd52037e5a"/>
    <ds:schemaRef ds:uri="http://schemas.microsoft.com/office/2006/documentManagement/types"/>
    <ds:schemaRef ds:uri="http://schemas.openxmlformats.org/package/2006/metadata/core-properties"/>
    <ds:schemaRef ds:uri="8fdd1ba1-f308-4525-be66-b587c29777c0"/>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306</TotalTime>
  <Words>3501</Words>
  <Application>Microsoft Office PowerPoint</Application>
  <PresentationFormat>Geniş ekran</PresentationFormat>
  <Paragraphs>192</Paragraphs>
  <Slides>45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45</vt:i4>
      </vt:variant>
    </vt:vector>
  </HeadingPairs>
  <TitlesOfParts>
    <vt:vector size="50" baseType="lpstr">
      <vt:lpstr>Arial</vt:lpstr>
      <vt:lpstr>Calibri</vt:lpstr>
      <vt:lpstr>Calibri Light</vt:lpstr>
      <vt:lpstr>Courier New</vt:lpstr>
      <vt:lpstr>Office Teması</vt:lpstr>
      <vt:lpstr>ETİK KAVRAMLAR VE MESLEKİ DEĞERLER </vt:lpstr>
      <vt:lpstr>PowerPoint Sunusu</vt:lpstr>
      <vt:lpstr>ETİK KAVRAMLAR </vt:lpstr>
      <vt:lpstr>PowerPoint Sunusu</vt:lpstr>
      <vt:lpstr>Etik ile bağlantılı diğer kavramlar; </vt:lpstr>
      <vt:lpstr>Tıp Etiği ve İlkeleri </vt:lpstr>
      <vt:lpstr>Sağlık Meslek Mensupları İçin Temel İlkeler   </vt:lpstr>
      <vt:lpstr>PowerPoint Sunusu</vt:lpstr>
      <vt:lpstr>PowerPoint Sunusu</vt:lpstr>
      <vt:lpstr>Etik Kurullar ve İşleyişi </vt:lpstr>
      <vt:lpstr>PowerPoint Sunusu</vt:lpstr>
      <vt:lpstr>PowerPoint Sunusu</vt:lpstr>
      <vt:lpstr>PowerPoint Sunusu</vt:lpstr>
      <vt:lpstr>PowerPoint Sunusu</vt:lpstr>
      <vt:lpstr>Mesleki Etik ve Mesleki Değerler </vt:lpstr>
      <vt:lpstr>PowerPoint Sunusu</vt:lpstr>
      <vt:lpstr>PowerPoint Sunusu</vt:lpstr>
      <vt:lpstr>Meslek etiği ilkeleri </vt:lpstr>
      <vt:lpstr>PowerPoint Sunusu</vt:lpstr>
      <vt:lpstr>Etik Kuralların Sağlık Hizmetine Katkıları </vt:lpstr>
      <vt:lpstr>PowerPoint Sunusu</vt:lpstr>
      <vt:lpstr>PowerPoint Sunusu</vt:lpstr>
      <vt:lpstr>PowerPoint Sunusu</vt:lpstr>
      <vt:lpstr>PowerPoint Sunusu</vt:lpstr>
      <vt:lpstr>PowerPoint Sunusu</vt:lpstr>
      <vt:lpstr>Etik Sorunlar </vt:lpstr>
      <vt:lpstr>PowerPoint Sunusu</vt:lpstr>
      <vt:lpstr>PowerPoint Sunusu</vt:lpstr>
      <vt:lpstr>PowerPoint Sunusu</vt:lpstr>
      <vt:lpstr>PowerPoint Sunusu</vt:lpstr>
      <vt:lpstr>PowerPoint Sunusu</vt:lpstr>
      <vt:lpstr>PowerPoint Sunusu</vt:lpstr>
      <vt:lpstr>              FİNAL ÇALIŞMA SORULARI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Algı ve iletişim</dc:title>
  <dc:creator>Asli.Yagmurlu</dc:creator>
  <cp:lastModifiedBy>HAMZA TARTAR</cp:lastModifiedBy>
  <cp:revision>26</cp:revision>
  <dcterms:created xsi:type="dcterms:W3CDTF">2019-09-21T11:39:24Z</dcterms:created>
  <dcterms:modified xsi:type="dcterms:W3CDTF">2024-01-07T19:52:02Z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0x010100557179B2D605044DA61374F18C1BA00E</vt:lpwstr>
  </property>
</Properties>
</file>